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61" r:id="rId4"/>
    <p:sldId id="263" r:id="rId5"/>
    <p:sldId id="264" r:id="rId6"/>
    <p:sldId id="269" r:id="rId7"/>
    <p:sldId id="273" r:id="rId8"/>
    <p:sldId id="274" r:id="rId9"/>
    <p:sldId id="275" r:id="rId10"/>
    <p:sldId id="276" r:id="rId11"/>
  </p:sldIdLst>
  <p:sldSz cx="9144000" cy="6858000" type="screen4x3"/>
  <p:notesSz cx="9928225" cy="1435735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58D"/>
    <a:srgbClr val="86EC99"/>
    <a:srgbClr val="F8F8D6"/>
    <a:srgbClr val="F6D8D8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17" autoAdjust="0"/>
    <p:restoredTop sz="94172" autoAdjust="0"/>
  </p:normalViewPr>
  <p:slideViewPr>
    <p:cSldViewPr>
      <p:cViewPr>
        <p:scale>
          <a:sx n="125" d="100"/>
          <a:sy n="125" d="100"/>
        </p:scale>
        <p:origin x="-72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o-RO" smtClean="0"/>
              <a:t>Faceți clic pentru editarea stilului de subtitlu al coordonatorului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BCE7A-B353-4BD6-936F-A8D7F294DBFB}" type="datetimeFigureOut">
              <a:rPr lang="ro-RO" smtClean="0"/>
              <a:pPr/>
              <a:t>13.01.2015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3EAB8-1EC1-4249-BE88-79E2F595A01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BCE7A-B353-4BD6-936F-A8D7F294DBFB}" type="datetimeFigureOut">
              <a:rPr lang="ro-RO" smtClean="0"/>
              <a:pPr/>
              <a:t>13.01.2015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3EAB8-1EC1-4249-BE88-79E2F595A01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BCE7A-B353-4BD6-936F-A8D7F294DBFB}" type="datetimeFigureOut">
              <a:rPr lang="ro-RO" smtClean="0"/>
              <a:pPr/>
              <a:t>13.01.2015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3EAB8-1EC1-4249-BE88-79E2F595A01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BCE7A-B353-4BD6-936F-A8D7F294DBFB}" type="datetimeFigureOut">
              <a:rPr lang="ro-RO" smtClean="0"/>
              <a:pPr/>
              <a:t>13.01.2015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3EAB8-1EC1-4249-BE88-79E2F595A01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BCE7A-B353-4BD6-936F-A8D7F294DBFB}" type="datetimeFigureOut">
              <a:rPr lang="ro-RO" smtClean="0"/>
              <a:pPr/>
              <a:t>13.01.2015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3EAB8-1EC1-4249-BE88-79E2F595A01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BCE7A-B353-4BD6-936F-A8D7F294DBFB}" type="datetimeFigureOut">
              <a:rPr lang="ro-RO" smtClean="0"/>
              <a:pPr/>
              <a:t>13.01.2015</a:t>
            </a:fld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3EAB8-1EC1-4249-BE88-79E2F595A01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5" name="Substituent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6" name="Substituent conținut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7" name="Substituent dată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BCE7A-B353-4BD6-936F-A8D7F294DBFB}" type="datetimeFigureOut">
              <a:rPr lang="ro-RO" smtClean="0"/>
              <a:pPr/>
              <a:t>13.01.2015</a:t>
            </a:fld>
            <a:endParaRPr lang="ro-RO"/>
          </a:p>
        </p:txBody>
      </p:sp>
      <p:sp>
        <p:nvSpPr>
          <p:cNvPr id="8" name="Substituent subsol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ubstituent număr diapozitiv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3EAB8-1EC1-4249-BE88-79E2F595A01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BCE7A-B353-4BD6-936F-A8D7F294DBFB}" type="datetimeFigureOut">
              <a:rPr lang="ro-RO" smtClean="0"/>
              <a:pPr/>
              <a:t>13.01.2015</a:t>
            </a:fld>
            <a:endParaRPr lang="ro-RO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3EAB8-1EC1-4249-BE88-79E2F595A01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BCE7A-B353-4BD6-936F-A8D7F294DBFB}" type="datetimeFigureOut">
              <a:rPr lang="ro-RO" smtClean="0"/>
              <a:pPr/>
              <a:t>13.01.2015</a:t>
            </a:fld>
            <a:endParaRPr lang="ro-RO"/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3EAB8-1EC1-4249-BE88-79E2F595A01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BCE7A-B353-4BD6-936F-A8D7F294DBFB}" type="datetimeFigureOut">
              <a:rPr lang="ro-RO" smtClean="0"/>
              <a:pPr/>
              <a:t>13.01.2015</a:t>
            </a:fld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3EAB8-1EC1-4249-BE88-79E2F595A01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i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BCE7A-B353-4BD6-936F-A8D7F294DBFB}" type="datetimeFigureOut">
              <a:rPr lang="ro-RO" smtClean="0"/>
              <a:pPr/>
              <a:t>13.01.2015</a:t>
            </a:fld>
            <a:endParaRPr lang="ro-RO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3EAB8-1EC1-4249-BE88-79E2F595A01A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 smtClean="0"/>
              <a:t>Faceți clic pentru a edita stilul de titlu Coordonator</a:t>
            </a:r>
            <a:endParaRPr lang="ro-RO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ro-RO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BBCE7A-B353-4BD6-936F-A8D7F294DBFB}" type="datetimeFigureOut">
              <a:rPr lang="ro-RO" smtClean="0"/>
              <a:pPr/>
              <a:t>13.01.2015</a:t>
            </a:fld>
            <a:endParaRPr lang="ro-RO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3EAB8-1EC1-4249-BE88-79E2F595A01A}" type="slidenum">
              <a:rPr lang="ro-RO" smtClean="0"/>
              <a:pPr/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ctr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subTitle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pic>
        <p:nvPicPr>
          <p:cNvPr id="583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1295400" y="5486400"/>
            <a:ext cx="2286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8374" name="Rectangle 6"/>
          <p:cNvSpPr>
            <a:spLocks noChangeArrowheads="1"/>
          </p:cNvSpPr>
          <p:nvPr/>
        </p:nvSpPr>
        <p:spPr bwMode="auto">
          <a:xfrm>
            <a:off x="1524000" y="5638800"/>
            <a:ext cx="1524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8375" name="Rectangle 7"/>
          <p:cNvSpPr>
            <a:spLocks noChangeArrowheads="1"/>
          </p:cNvSpPr>
          <p:nvPr/>
        </p:nvSpPr>
        <p:spPr bwMode="auto">
          <a:xfrm>
            <a:off x="1600200" y="5715000"/>
            <a:ext cx="228600" cy="304800"/>
          </a:xfrm>
          <a:prstGeom prst="rect">
            <a:avLst/>
          </a:prstGeom>
          <a:solidFill>
            <a:srgbClr val="FEDBA8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8376" name="Rectangle 8"/>
          <p:cNvSpPr>
            <a:spLocks noChangeArrowheads="1"/>
          </p:cNvSpPr>
          <p:nvPr/>
        </p:nvSpPr>
        <p:spPr bwMode="auto">
          <a:xfrm>
            <a:off x="1143000" y="5257800"/>
            <a:ext cx="2286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8377" name="Rectangle 9"/>
          <p:cNvSpPr>
            <a:spLocks noChangeArrowheads="1"/>
          </p:cNvSpPr>
          <p:nvPr/>
        </p:nvSpPr>
        <p:spPr bwMode="auto">
          <a:xfrm>
            <a:off x="1676400" y="5715000"/>
            <a:ext cx="1524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8378" name="Rectangle 10"/>
          <p:cNvSpPr>
            <a:spLocks noChangeArrowheads="1"/>
          </p:cNvSpPr>
          <p:nvPr/>
        </p:nvSpPr>
        <p:spPr bwMode="auto">
          <a:xfrm>
            <a:off x="1447800" y="5562600"/>
            <a:ext cx="1524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8379" name="Rectangle 11"/>
          <p:cNvSpPr>
            <a:spLocks noChangeArrowheads="1"/>
          </p:cNvSpPr>
          <p:nvPr/>
        </p:nvSpPr>
        <p:spPr bwMode="auto">
          <a:xfrm>
            <a:off x="1295400" y="5334000"/>
            <a:ext cx="1524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8380" name="Rectangle 13"/>
          <p:cNvSpPr>
            <a:spLocks noChangeArrowheads="1"/>
          </p:cNvSpPr>
          <p:nvPr/>
        </p:nvSpPr>
        <p:spPr bwMode="auto">
          <a:xfrm>
            <a:off x="1571604" y="142852"/>
            <a:ext cx="4357718" cy="27620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GB" sz="1600" b="1" dirty="0" smtClean="0">
                <a:latin typeface="Arial Narrow" pitchFamily="34" charset="0"/>
              </a:rPr>
              <a:t>PROGRAM CONSTRUC</a:t>
            </a:r>
            <a:r>
              <a:rPr lang="en-US" b="1" dirty="0" smtClean="0"/>
              <a:t>Ț</a:t>
            </a:r>
            <a:r>
              <a:rPr lang="en-GB" sz="1600" b="1" dirty="0" smtClean="0">
                <a:latin typeface="Arial Narrow" pitchFamily="34" charset="0"/>
              </a:rPr>
              <a:t>IE AUTOSTRĂZI</a:t>
            </a:r>
            <a:endParaRPr lang="en-US" sz="1600" b="1" dirty="0">
              <a:latin typeface="Arial Narrow" pitchFamily="34" charset="0"/>
            </a:endParaRPr>
          </a:p>
        </p:txBody>
      </p:sp>
      <p:sp>
        <p:nvSpPr>
          <p:cNvPr id="58381" name="Freeform 14"/>
          <p:cNvSpPr>
            <a:spLocks/>
          </p:cNvSpPr>
          <p:nvPr/>
        </p:nvSpPr>
        <p:spPr bwMode="auto">
          <a:xfrm>
            <a:off x="3348038" y="2290763"/>
            <a:ext cx="381000" cy="304800"/>
          </a:xfrm>
          <a:custGeom>
            <a:avLst/>
            <a:gdLst>
              <a:gd name="T0" fmla="*/ 2147483647 w 240"/>
              <a:gd name="T1" fmla="*/ 2147483647 h 192"/>
              <a:gd name="T2" fmla="*/ 2147483647 w 240"/>
              <a:gd name="T3" fmla="*/ 2147483647 h 192"/>
              <a:gd name="T4" fmla="*/ 0 w 240"/>
              <a:gd name="T5" fmla="*/ 0 h 192"/>
              <a:gd name="T6" fmla="*/ 0 60000 65536"/>
              <a:gd name="T7" fmla="*/ 0 60000 65536"/>
              <a:gd name="T8" fmla="*/ 0 60000 65536"/>
              <a:gd name="T9" fmla="*/ 0 w 240"/>
              <a:gd name="T10" fmla="*/ 0 h 192"/>
              <a:gd name="T11" fmla="*/ 240 w 240"/>
              <a:gd name="T12" fmla="*/ 192 h 19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40" h="192">
                <a:moveTo>
                  <a:pt x="240" y="192"/>
                </a:moveTo>
                <a:cubicBezTo>
                  <a:pt x="188" y="160"/>
                  <a:pt x="136" y="128"/>
                  <a:pt x="96" y="96"/>
                </a:cubicBezTo>
                <a:cubicBezTo>
                  <a:pt x="56" y="64"/>
                  <a:pt x="24" y="16"/>
                  <a:pt x="0" y="0"/>
                </a:cubicBezTo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383" name="Rectangle 18"/>
          <p:cNvSpPr>
            <a:spLocks noChangeArrowheads="1"/>
          </p:cNvSpPr>
          <p:nvPr/>
        </p:nvSpPr>
        <p:spPr bwMode="auto">
          <a:xfrm rot="2462120">
            <a:off x="685800" y="5257800"/>
            <a:ext cx="1371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000">
                <a:latin typeface="Arial Unicode MS" pitchFamily="34" charset="-128"/>
              </a:rPr>
              <a:t>SERBIA</a:t>
            </a:r>
            <a:endParaRPr lang="ro-RO" sz="1000">
              <a:latin typeface="Arial Unicode MS" pitchFamily="34" charset="-128"/>
            </a:endParaRPr>
          </a:p>
        </p:txBody>
      </p:sp>
      <p:sp>
        <p:nvSpPr>
          <p:cNvPr id="58389" name="Freeform 25"/>
          <p:cNvSpPr>
            <a:spLocks/>
          </p:cNvSpPr>
          <p:nvPr/>
        </p:nvSpPr>
        <p:spPr bwMode="auto">
          <a:xfrm>
            <a:off x="7927975" y="5637213"/>
            <a:ext cx="139700" cy="249237"/>
          </a:xfrm>
          <a:custGeom>
            <a:avLst/>
            <a:gdLst>
              <a:gd name="T0" fmla="*/ 2147483647 w 88"/>
              <a:gd name="T1" fmla="*/ 2147483647 h 157"/>
              <a:gd name="T2" fmla="*/ 2147483647 w 88"/>
              <a:gd name="T3" fmla="*/ 2147483647 h 157"/>
              <a:gd name="T4" fmla="*/ 2147483647 w 88"/>
              <a:gd name="T5" fmla="*/ 2147483647 h 157"/>
              <a:gd name="T6" fmla="*/ 2147483647 w 88"/>
              <a:gd name="T7" fmla="*/ 2147483647 h 157"/>
              <a:gd name="T8" fmla="*/ 0 60000 65536"/>
              <a:gd name="T9" fmla="*/ 0 60000 65536"/>
              <a:gd name="T10" fmla="*/ 0 60000 65536"/>
              <a:gd name="T11" fmla="*/ 0 60000 65536"/>
              <a:gd name="T12" fmla="*/ 0 w 88"/>
              <a:gd name="T13" fmla="*/ 0 h 157"/>
              <a:gd name="T14" fmla="*/ 88 w 88"/>
              <a:gd name="T15" fmla="*/ 157 h 1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8" h="157">
                <a:moveTo>
                  <a:pt x="88" y="1"/>
                </a:moveTo>
                <a:cubicBezTo>
                  <a:pt x="68" y="4"/>
                  <a:pt x="44" y="0"/>
                  <a:pt x="28" y="13"/>
                </a:cubicBezTo>
                <a:cubicBezTo>
                  <a:pt x="13" y="25"/>
                  <a:pt x="4" y="67"/>
                  <a:pt x="4" y="67"/>
                </a:cubicBezTo>
                <a:cubicBezTo>
                  <a:pt x="10" y="140"/>
                  <a:pt x="0" y="157"/>
                  <a:pt x="70" y="157"/>
                </a:cubicBezTo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398" name="Freeform 40"/>
          <p:cNvSpPr>
            <a:spLocks/>
          </p:cNvSpPr>
          <p:nvPr/>
        </p:nvSpPr>
        <p:spPr bwMode="auto">
          <a:xfrm>
            <a:off x="1081088" y="3025775"/>
            <a:ext cx="90487" cy="565150"/>
          </a:xfrm>
          <a:custGeom>
            <a:avLst/>
            <a:gdLst>
              <a:gd name="T0" fmla="*/ 2147483647 w 57"/>
              <a:gd name="T1" fmla="*/ 2147483647 h 356"/>
              <a:gd name="T2" fmla="*/ 2147483647 w 57"/>
              <a:gd name="T3" fmla="*/ 2147483647 h 356"/>
              <a:gd name="T4" fmla="*/ 2147483647 w 57"/>
              <a:gd name="T5" fmla="*/ 2147483647 h 356"/>
              <a:gd name="T6" fmla="*/ 2147483647 w 57"/>
              <a:gd name="T7" fmla="*/ 2147483647 h 356"/>
              <a:gd name="T8" fmla="*/ 0 w 57"/>
              <a:gd name="T9" fmla="*/ 0 h 3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7"/>
              <a:gd name="T16" fmla="*/ 0 h 356"/>
              <a:gd name="T17" fmla="*/ 57 w 57"/>
              <a:gd name="T18" fmla="*/ 356 h 35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7" h="356">
                <a:moveTo>
                  <a:pt x="10" y="356"/>
                </a:moveTo>
                <a:cubicBezTo>
                  <a:pt x="23" y="313"/>
                  <a:pt x="26" y="269"/>
                  <a:pt x="42" y="225"/>
                </a:cubicBezTo>
                <a:cubicBezTo>
                  <a:pt x="45" y="161"/>
                  <a:pt x="48" y="138"/>
                  <a:pt x="57" y="84"/>
                </a:cubicBezTo>
                <a:cubicBezTo>
                  <a:pt x="43" y="69"/>
                  <a:pt x="34" y="62"/>
                  <a:pt x="15" y="52"/>
                </a:cubicBezTo>
                <a:cubicBezTo>
                  <a:pt x="7" y="27"/>
                  <a:pt x="0" y="30"/>
                  <a:pt x="0" y="0"/>
                </a:cubicBezTo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03" name="Freeform 46"/>
          <p:cNvSpPr>
            <a:spLocks/>
          </p:cNvSpPr>
          <p:nvPr/>
        </p:nvSpPr>
        <p:spPr bwMode="auto">
          <a:xfrm>
            <a:off x="1114425" y="3544888"/>
            <a:ext cx="147638" cy="76200"/>
          </a:xfrm>
          <a:custGeom>
            <a:avLst/>
            <a:gdLst>
              <a:gd name="T0" fmla="*/ 2147483647 w 93"/>
              <a:gd name="T1" fmla="*/ 2147483647 h 48"/>
              <a:gd name="T2" fmla="*/ 0 w 93"/>
              <a:gd name="T3" fmla="*/ 0 h 48"/>
              <a:gd name="T4" fmla="*/ 0 60000 65536"/>
              <a:gd name="T5" fmla="*/ 0 60000 65536"/>
              <a:gd name="T6" fmla="*/ 0 w 93"/>
              <a:gd name="T7" fmla="*/ 0 h 48"/>
              <a:gd name="T8" fmla="*/ 93 w 93"/>
              <a:gd name="T9" fmla="*/ 48 h 4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3" h="48">
                <a:moveTo>
                  <a:pt x="93" y="27"/>
                </a:moveTo>
                <a:cubicBezTo>
                  <a:pt x="50" y="25"/>
                  <a:pt x="0" y="48"/>
                  <a:pt x="0" y="0"/>
                </a:cubicBezTo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13" name="Freeform 58"/>
          <p:cNvSpPr>
            <a:spLocks noChangeArrowheads="1"/>
          </p:cNvSpPr>
          <p:nvPr/>
        </p:nvSpPr>
        <p:spPr bwMode="auto">
          <a:xfrm>
            <a:off x="2768600" y="3632200"/>
            <a:ext cx="215900" cy="46038"/>
          </a:xfrm>
          <a:custGeom>
            <a:avLst/>
            <a:gdLst>
              <a:gd name="T0" fmla="*/ 0 w 215900"/>
              <a:gd name="T1" fmla="*/ 0 h 45508"/>
              <a:gd name="T2" fmla="*/ 114300 w 215900"/>
              <a:gd name="T3" fmla="*/ 48765 h 45508"/>
              <a:gd name="T4" fmla="*/ 215900 w 215900"/>
              <a:gd name="T5" fmla="*/ 6966 h 45508"/>
              <a:gd name="T6" fmla="*/ 0 60000 65536"/>
              <a:gd name="T7" fmla="*/ 0 60000 65536"/>
              <a:gd name="T8" fmla="*/ 0 60000 65536"/>
              <a:gd name="T9" fmla="*/ 0 w 215900"/>
              <a:gd name="T10" fmla="*/ 0 h 45508"/>
              <a:gd name="T11" fmla="*/ 215900 w 215900"/>
              <a:gd name="T12" fmla="*/ 45508 h 4550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5900" h="45508">
                <a:moveTo>
                  <a:pt x="0" y="0"/>
                </a:moveTo>
                <a:cubicBezTo>
                  <a:pt x="39158" y="21696"/>
                  <a:pt x="78317" y="43392"/>
                  <a:pt x="114300" y="44450"/>
                </a:cubicBezTo>
                <a:cubicBezTo>
                  <a:pt x="150283" y="45508"/>
                  <a:pt x="201083" y="12700"/>
                  <a:pt x="215900" y="6350"/>
                </a:cubicBezTo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16" name="Freeform 61"/>
          <p:cNvSpPr>
            <a:spLocks noChangeArrowheads="1"/>
          </p:cNvSpPr>
          <p:nvPr/>
        </p:nvSpPr>
        <p:spPr bwMode="auto">
          <a:xfrm>
            <a:off x="1619672" y="3568700"/>
            <a:ext cx="374228" cy="148332"/>
          </a:xfrm>
          <a:custGeom>
            <a:avLst/>
            <a:gdLst>
              <a:gd name="T0" fmla="*/ 0 w 260350"/>
              <a:gd name="T1" fmla="*/ 344773144 h 63500"/>
              <a:gd name="T2" fmla="*/ 177800 w 260350"/>
              <a:gd name="T3" fmla="*/ 103432176 h 63500"/>
              <a:gd name="T4" fmla="*/ 260350 w 260350"/>
              <a:gd name="T5" fmla="*/ 0 h 63500"/>
              <a:gd name="T6" fmla="*/ 0 60000 65536"/>
              <a:gd name="T7" fmla="*/ 0 60000 65536"/>
              <a:gd name="T8" fmla="*/ 0 60000 65536"/>
              <a:gd name="T9" fmla="*/ 0 w 260350"/>
              <a:gd name="T10" fmla="*/ 0 h 63500"/>
              <a:gd name="T11" fmla="*/ 260350 w 260350"/>
              <a:gd name="T12" fmla="*/ 63500 h 635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60350" h="63500">
                <a:moveTo>
                  <a:pt x="0" y="63500"/>
                </a:moveTo>
                <a:lnTo>
                  <a:pt x="177800" y="19050"/>
                </a:lnTo>
                <a:cubicBezTo>
                  <a:pt x="221192" y="8467"/>
                  <a:pt x="240771" y="4233"/>
                  <a:pt x="260350" y="0"/>
                </a:cubicBezTo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28" name="Oval 39"/>
          <p:cNvSpPr>
            <a:spLocks noChangeArrowheads="1"/>
          </p:cNvSpPr>
          <p:nvPr/>
        </p:nvSpPr>
        <p:spPr bwMode="auto">
          <a:xfrm>
            <a:off x="8001000" y="5857875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8429" name="Oval 39"/>
          <p:cNvSpPr>
            <a:spLocks noChangeArrowheads="1"/>
          </p:cNvSpPr>
          <p:nvPr/>
        </p:nvSpPr>
        <p:spPr bwMode="auto">
          <a:xfrm>
            <a:off x="8050213" y="5611813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8432" name="Oval 54"/>
          <p:cNvSpPr>
            <a:spLocks noChangeArrowheads="1"/>
          </p:cNvSpPr>
          <p:nvPr/>
        </p:nvSpPr>
        <p:spPr bwMode="auto">
          <a:xfrm>
            <a:off x="1066800" y="3576642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8433" name="Oval 54"/>
          <p:cNvSpPr>
            <a:spLocks noChangeArrowheads="1"/>
          </p:cNvSpPr>
          <p:nvPr/>
        </p:nvSpPr>
        <p:spPr bwMode="auto">
          <a:xfrm>
            <a:off x="1143000" y="31242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74" name="Straight Connector 73"/>
          <p:cNvCxnSpPr/>
          <p:nvPr/>
        </p:nvCxnSpPr>
        <p:spPr>
          <a:xfrm rot="5400000" flipH="1" flipV="1">
            <a:off x="6420376" y="4931978"/>
            <a:ext cx="38583" cy="1103359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75" name="Straight Connector 74"/>
          <p:cNvCxnSpPr/>
          <p:nvPr/>
        </p:nvCxnSpPr>
        <p:spPr>
          <a:xfrm>
            <a:off x="6988366" y="5465285"/>
            <a:ext cx="914400" cy="304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76" name="Straight Connector 112"/>
          <p:cNvCxnSpPr>
            <a:cxnSpLocks noChangeShapeType="1"/>
          </p:cNvCxnSpPr>
          <p:nvPr/>
        </p:nvCxnSpPr>
        <p:spPr bwMode="auto">
          <a:xfrm>
            <a:off x="4643438" y="4929198"/>
            <a:ext cx="781752" cy="565549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77" name="Straight Connector 114"/>
          <p:cNvCxnSpPr>
            <a:cxnSpLocks noChangeShapeType="1"/>
          </p:cNvCxnSpPr>
          <p:nvPr/>
        </p:nvCxnSpPr>
        <p:spPr bwMode="auto">
          <a:xfrm>
            <a:off x="5391153" y="5470618"/>
            <a:ext cx="245267" cy="8731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</p:cxnSp>
      <p:sp>
        <p:nvSpPr>
          <p:cNvPr id="78" name="Oval 39"/>
          <p:cNvSpPr>
            <a:spLocks noChangeArrowheads="1"/>
          </p:cNvSpPr>
          <p:nvPr/>
        </p:nvSpPr>
        <p:spPr bwMode="auto">
          <a:xfrm>
            <a:off x="7880350" y="5743575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81" name="Straight Connector 80"/>
          <p:cNvCxnSpPr/>
          <p:nvPr/>
        </p:nvCxnSpPr>
        <p:spPr>
          <a:xfrm>
            <a:off x="685800" y="3025140"/>
            <a:ext cx="228600" cy="2286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</p:cxnSp>
      <p:sp>
        <p:nvSpPr>
          <p:cNvPr id="82" name="Oval 54"/>
          <p:cNvSpPr>
            <a:spLocks noChangeArrowheads="1"/>
          </p:cNvSpPr>
          <p:nvPr/>
        </p:nvSpPr>
        <p:spPr bwMode="auto">
          <a:xfrm>
            <a:off x="609600" y="297942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0" name="Freeform 79"/>
          <p:cNvSpPr/>
          <p:nvPr/>
        </p:nvSpPr>
        <p:spPr>
          <a:xfrm>
            <a:off x="5680710" y="4789170"/>
            <a:ext cx="105736" cy="425780"/>
          </a:xfrm>
          <a:custGeom>
            <a:avLst/>
            <a:gdLst>
              <a:gd name="connsiteX0" fmla="*/ 0 w 102870"/>
              <a:gd name="connsiteY0" fmla="*/ 0 h 400050"/>
              <a:gd name="connsiteX1" fmla="*/ 102870 w 102870"/>
              <a:gd name="connsiteY1" fmla="*/ 400050 h 400050"/>
              <a:gd name="connsiteX2" fmla="*/ 102870 w 102870"/>
              <a:gd name="connsiteY2" fmla="*/ 400050 h 400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2870" h="400050">
                <a:moveTo>
                  <a:pt x="0" y="0"/>
                </a:moveTo>
                <a:lnTo>
                  <a:pt x="102870" y="400050"/>
                </a:lnTo>
                <a:lnTo>
                  <a:pt x="102870" y="400050"/>
                </a:lnTo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Oval 12"/>
          <p:cNvSpPr>
            <a:spLocks noChangeArrowheads="1"/>
          </p:cNvSpPr>
          <p:nvPr/>
        </p:nvSpPr>
        <p:spPr bwMode="auto">
          <a:xfrm>
            <a:off x="5635625" y="4733925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87" name="Straight Connector 62"/>
          <p:cNvCxnSpPr>
            <a:cxnSpLocks noChangeShapeType="1"/>
          </p:cNvCxnSpPr>
          <p:nvPr/>
        </p:nvCxnSpPr>
        <p:spPr bwMode="auto">
          <a:xfrm rot="16200000" flipH="1">
            <a:off x="3754787" y="4040547"/>
            <a:ext cx="1176522" cy="600779"/>
          </a:xfrm>
          <a:prstGeom prst="line">
            <a:avLst/>
          </a:prstGeom>
          <a:noFill/>
          <a:ln w="57150">
            <a:solidFill>
              <a:srgbClr val="7030A0"/>
            </a:solidFill>
            <a:round/>
            <a:headEnd/>
            <a:tailEnd/>
          </a:ln>
        </p:spPr>
      </p:cxnSp>
      <p:sp>
        <p:nvSpPr>
          <p:cNvPr id="90" name="Oval 53"/>
          <p:cNvSpPr>
            <a:spLocks noChangeArrowheads="1"/>
          </p:cNvSpPr>
          <p:nvPr/>
        </p:nvSpPr>
        <p:spPr bwMode="auto">
          <a:xfrm>
            <a:off x="2964305" y="359639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" name="Oval 36"/>
          <p:cNvSpPr>
            <a:spLocks noChangeArrowheads="1"/>
          </p:cNvSpPr>
          <p:nvPr/>
        </p:nvSpPr>
        <p:spPr bwMode="auto">
          <a:xfrm>
            <a:off x="3620125" y="356693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6" name="Dreptunghi rotunjit 95"/>
          <p:cNvSpPr/>
          <p:nvPr/>
        </p:nvSpPr>
        <p:spPr>
          <a:xfrm>
            <a:off x="6744161" y="30544"/>
            <a:ext cx="2376264" cy="11521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100" b="1" dirty="0" err="1" smtClean="0"/>
              <a:t>Autostr</a:t>
            </a:r>
            <a:r>
              <a:rPr lang="ro-RO" sz="1100" b="1" dirty="0" smtClean="0"/>
              <a:t>ă</a:t>
            </a:r>
            <a:r>
              <a:rPr lang="en-US" sz="1100" b="1" dirty="0" err="1" smtClean="0"/>
              <a:t>zi</a:t>
            </a:r>
            <a:r>
              <a:rPr lang="en-US" sz="1100" b="1" dirty="0" smtClean="0"/>
              <a:t> </a:t>
            </a:r>
            <a:r>
              <a:rPr lang="ro-RO" sz="1100" b="1" dirty="0" smtClean="0"/>
              <a:t>î</a:t>
            </a:r>
            <a:r>
              <a:rPr lang="en-US" sz="1100" b="1" dirty="0" smtClean="0"/>
              <a:t>n </a:t>
            </a:r>
            <a:r>
              <a:rPr lang="en-US" sz="1100" b="1" dirty="0" err="1" smtClean="0"/>
              <a:t>operare</a:t>
            </a:r>
            <a:r>
              <a:rPr lang="en-US" sz="1100" b="1" dirty="0" smtClean="0"/>
              <a:t>:</a:t>
            </a:r>
          </a:p>
          <a:p>
            <a:r>
              <a:rPr lang="en-US" sz="1100" b="1" dirty="0" err="1" smtClean="0"/>
              <a:t>Autostr</a:t>
            </a:r>
            <a:r>
              <a:rPr lang="ro-RO" sz="1100" b="1" dirty="0" smtClean="0"/>
              <a:t>ă</a:t>
            </a:r>
            <a:r>
              <a:rPr lang="en-US" sz="1100" b="1" dirty="0" err="1" smtClean="0"/>
              <a:t>zi</a:t>
            </a:r>
            <a:r>
              <a:rPr lang="en-US" sz="1100" b="1" dirty="0" smtClean="0"/>
              <a:t> </a:t>
            </a:r>
            <a:r>
              <a:rPr lang="ro-RO" sz="1100" b="1" dirty="0" smtClean="0"/>
              <a:t>î</a:t>
            </a:r>
            <a:r>
              <a:rPr lang="en-US" sz="1100" b="1" dirty="0" smtClean="0"/>
              <a:t>n </a:t>
            </a:r>
            <a:r>
              <a:rPr lang="en-US" sz="1100" b="1" dirty="0" err="1" smtClean="0"/>
              <a:t>execu</a:t>
            </a:r>
            <a:r>
              <a:rPr lang="ro-RO" sz="1100" b="1" dirty="0" smtClean="0"/>
              <a:t>ț</a:t>
            </a:r>
            <a:r>
              <a:rPr lang="en-US" sz="1100" b="1" dirty="0" err="1" smtClean="0"/>
              <a:t>ie</a:t>
            </a:r>
            <a:r>
              <a:rPr lang="en-US" sz="1100" b="1" dirty="0" smtClean="0"/>
              <a:t>:</a:t>
            </a:r>
          </a:p>
          <a:p>
            <a:r>
              <a:rPr lang="en-US" sz="1100" b="1" dirty="0" err="1" smtClean="0"/>
              <a:t>Autostr</a:t>
            </a:r>
            <a:r>
              <a:rPr lang="ro-RO" sz="1100" b="1" dirty="0" smtClean="0"/>
              <a:t>ă</a:t>
            </a:r>
            <a:r>
              <a:rPr lang="en-US" sz="1100" b="1" dirty="0" err="1" smtClean="0"/>
              <a:t>zi</a:t>
            </a:r>
            <a:r>
              <a:rPr lang="en-US" sz="1100" b="1" dirty="0" smtClean="0"/>
              <a:t> </a:t>
            </a:r>
            <a:r>
              <a:rPr lang="ro-RO" sz="1100" b="1" dirty="0" smtClean="0"/>
              <a:t>î</a:t>
            </a:r>
            <a:r>
              <a:rPr lang="en-US" sz="1100" b="1" dirty="0" smtClean="0"/>
              <a:t>n </a:t>
            </a:r>
            <a:r>
              <a:rPr lang="en-US" sz="1100" b="1" dirty="0" err="1" smtClean="0"/>
              <a:t>licita</a:t>
            </a:r>
            <a:r>
              <a:rPr lang="ro-RO" sz="1100" b="1" dirty="0" smtClean="0"/>
              <a:t>ț</a:t>
            </a:r>
            <a:r>
              <a:rPr lang="en-US" sz="1100" b="1" dirty="0" err="1" smtClean="0"/>
              <a:t>ie</a:t>
            </a:r>
            <a:r>
              <a:rPr lang="en-US" sz="1100" b="1" dirty="0" smtClean="0"/>
              <a:t>:</a:t>
            </a:r>
          </a:p>
          <a:p>
            <a:r>
              <a:rPr lang="en-US" sz="1100" b="1" dirty="0" smtClean="0"/>
              <a:t>                - </a:t>
            </a:r>
            <a:r>
              <a:rPr lang="en-US" sz="1100" b="1" dirty="0" err="1" smtClean="0"/>
              <a:t>licita</a:t>
            </a:r>
            <a:r>
              <a:rPr lang="ro-RO" sz="1100" b="1" dirty="0" smtClean="0"/>
              <a:t>ț</a:t>
            </a:r>
            <a:r>
              <a:rPr lang="en-US" sz="1100" b="1" dirty="0" err="1" smtClean="0"/>
              <a:t>ie</a:t>
            </a:r>
            <a:r>
              <a:rPr lang="en-US" sz="1100" b="1" dirty="0" smtClean="0"/>
              <a:t> </a:t>
            </a:r>
            <a:r>
              <a:rPr lang="en-US" sz="1100" b="1" dirty="0" err="1" smtClean="0"/>
              <a:t>execu</a:t>
            </a:r>
            <a:r>
              <a:rPr lang="ro-RO" sz="1100" b="1" dirty="0" smtClean="0"/>
              <a:t>ț</a:t>
            </a:r>
            <a:r>
              <a:rPr lang="en-US" sz="1100" b="1" dirty="0" err="1" smtClean="0"/>
              <a:t>ie</a:t>
            </a:r>
            <a:endParaRPr lang="en-US" sz="1100" b="1" dirty="0" smtClean="0"/>
          </a:p>
          <a:p>
            <a:r>
              <a:rPr lang="en-US" sz="1100" b="1" dirty="0" smtClean="0"/>
              <a:t>                - </a:t>
            </a:r>
            <a:r>
              <a:rPr lang="en-US" sz="1100" b="1" dirty="0" err="1" smtClean="0"/>
              <a:t>licita</a:t>
            </a:r>
            <a:r>
              <a:rPr lang="ro-RO" sz="1100" b="1" dirty="0" smtClean="0"/>
              <a:t>ț</a:t>
            </a:r>
            <a:r>
              <a:rPr lang="en-US" sz="1100" b="1" dirty="0" err="1" smtClean="0"/>
              <a:t>ie</a:t>
            </a:r>
            <a:r>
              <a:rPr lang="en-US" sz="1100" b="1" dirty="0" smtClean="0"/>
              <a:t> </a:t>
            </a:r>
            <a:r>
              <a:rPr lang="en-US" sz="1100" b="1" dirty="0" err="1" smtClean="0"/>
              <a:t>proiectare</a:t>
            </a:r>
            <a:endParaRPr lang="en-US" sz="1100" b="1" dirty="0" smtClean="0"/>
          </a:p>
          <a:p>
            <a:r>
              <a:rPr lang="en-US" sz="1100" b="1" dirty="0" err="1" smtClean="0"/>
              <a:t>Autostrad</a:t>
            </a:r>
            <a:r>
              <a:rPr lang="ro-RO" sz="1100" b="1" dirty="0" smtClean="0"/>
              <a:t>ă</a:t>
            </a:r>
            <a:r>
              <a:rPr lang="en-US" sz="1100" b="1" dirty="0" smtClean="0"/>
              <a:t> </a:t>
            </a:r>
            <a:r>
              <a:rPr lang="en-US" sz="1100" b="1" dirty="0" err="1" smtClean="0"/>
              <a:t>fazat</a:t>
            </a:r>
            <a:r>
              <a:rPr lang="ro-RO" sz="1100" b="1" dirty="0" smtClean="0"/>
              <a:t>ă</a:t>
            </a:r>
            <a:endParaRPr lang="en-US" sz="1100" b="1" dirty="0" smtClean="0"/>
          </a:p>
          <a:p>
            <a:endParaRPr lang="ro-RO" sz="1100" b="1" dirty="0"/>
          </a:p>
        </p:txBody>
      </p:sp>
      <p:sp>
        <p:nvSpPr>
          <p:cNvPr id="100" name="Dreptunghi 99"/>
          <p:cNvSpPr/>
          <p:nvPr/>
        </p:nvSpPr>
        <p:spPr>
          <a:xfrm>
            <a:off x="8706856" y="64502"/>
            <a:ext cx="216024" cy="7200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102" name="Freeform 8"/>
          <p:cNvSpPr>
            <a:spLocks/>
          </p:cNvSpPr>
          <p:nvPr/>
        </p:nvSpPr>
        <p:spPr bwMode="auto">
          <a:xfrm>
            <a:off x="742950" y="3035300"/>
            <a:ext cx="577850" cy="88900"/>
          </a:xfrm>
          <a:custGeom>
            <a:avLst/>
            <a:gdLst>
              <a:gd name="T0" fmla="*/ 0 w 336"/>
              <a:gd name="T1" fmla="*/ 2147483647 h 56"/>
              <a:gd name="T2" fmla="*/ 2147483647 w 336"/>
              <a:gd name="T3" fmla="*/ 2147483647 h 56"/>
              <a:gd name="T4" fmla="*/ 2147483647 w 336"/>
              <a:gd name="T5" fmla="*/ 2147483647 h 56"/>
              <a:gd name="T6" fmla="*/ 2147483647 w 336"/>
              <a:gd name="T7" fmla="*/ 2147483647 h 56"/>
              <a:gd name="T8" fmla="*/ 0 60000 65536"/>
              <a:gd name="T9" fmla="*/ 0 60000 65536"/>
              <a:gd name="T10" fmla="*/ 0 60000 65536"/>
              <a:gd name="T11" fmla="*/ 0 60000 65536"/>
              <a:gd name="T12" fmla="*/ 0 w 336"/>
              <a:gd name="T13" fmla="*/ 0 h 56"/>
              <a:gd name="T14" fmla="*/ 336 w 336"/>
              <a:gd name="T15" fmla="*/ 56 h 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36" h="56">
                <a:moveTo>
                  <a:pt x="0" y="8"/>
                </a:moveTo>
                <a:cubicBezTo>
                  <a:pt x="36" y="32"/>
                  <a:pt x="72" y="56"/>
                  <a:pt x="96" y="56"/>
                </a:cubicBezTo>
                <a:cubicBezTo>
                  <a:pt x="120" y="56"/>
                  <a:pt x="104" y="16"/>
                  <a:pt x="144" y="8"/>
                </a:cubicBezTo>
                <a:cubicBezTo>
                  <a:pt x="184" y="0"/>
                  <a:pt x="304" y="8"/>
                  <a:pt x="336" y="8"/>
                </a:cubicBez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endParaRPr lang="ro-RO"/>
          </a:p>
        </p:txBody>
      </p:sp>
      <p:sp>
        <p:nvSpPr>
          <p:cNvPr id="103" name="Rectangle 18"/>
          <p:cNvSpPr>
            <a:spLocks noChangeArrowheads="1"/>
          </p:cNvSpPr>
          <p:nvPr/>
        </p:nvSpPr>
        <p:spPr bwMode="auto">
          <a:xfrm>
            <a:off x="1403350" y="5486400"/>
            <a:ext cx="24765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04" name="Rectangle 19"/>
          <p:cNvSpPr>
            <a:spLocks noChangeArrowheads="1"/>
          </p:cNvSpPr>
          <p:nvPr/>
        </p:nvSpPr>
        <p:spPr bwMode="auto">
          <a:xfrm>
            <a:off x="1238250" y="5257800"/>
            <a:ext cx="24765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05" name="Rectangle 20"/>
          <p:cNvSpPr>
            <a:spLocks noChangeArrowheads="1"/>
          </p:cNvSpPr>
          <p:nvPr/>
        </p:nvSpPr>
        <p:spPr bwMode="auto">
          <a:xfrm>
            <a:off x="1816100" y="5715000"/>
            <a:ext cx="1651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06" name="Rectangle 21"/>
          <p:cNvSpPr>
            <a:spLocks noChangeArrowheads="1"/>
          </p:cNvSpPr>
          <p:nvPr/>
        </p:nvSpPr>
        <p:spPr bwMode="auto">
          <a:xfrm>
            <a:off x="1568450" y="5562600"/>
            <a:ext cx="1651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07" name="Rectangle 22"/>
          <p:cNvSpPr>
            <a:spLocks noChangeArrowheads="1"/>
          </p:cNvSpPr>
          <p:nvPr/>
        </p:nvSpPr>
        <p:spPr bwMode="auto">
          <a:xfrm>
            <a:off x="1651000" y="5638800"/>
            <a:ext cx="1651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08" name="Rectangle 40"/>
          <p:cNvSpPr>
            <a:spLocks noChangeArrowheads="1"/>
          </p:cNvSpPr>
          <p:nvPr/>
        </p:nvSpPr>
        <p:spPr bwMode="auto">
          <a:xfrm>
            <a:off x="1752600" y="5715000"/>
            <a:ext cx="1651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09" name="Rectangle 41"/>
          <p:cNvSpPr>
            <a:spLocks noChangeArrowheads="1"/>
          </p:cNvSpPr>
          <p:nvPr/>
        </p:nvSpPr>
        <p:spPr bwMode="auto">
          <a:xfrm>
            <a:off x="1803400" y="5791200"/>
            <a:ext cx="1651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10" name="Rectangle 42"/>
          <p:cNvSpPr>
            <a:spLocks noChangeArrowheads="1"/>
          </p:cNvSpPr>
          <p:nvPr/>
        </p:nvSpPr>
        <p:spPr bwMode="auto">
          <a:xfrm>
            <a:off x="1295400" y="5334000"/>
            <a:ext cx="24765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11" name="Rectangle 43"/>
          <p:cNvSpPr>
            <a:spLocks noChangeArrowheads="1"/>
          </p:cNvSpPr>
          <p:nvPr/>
        </p:nvSpPr>
        <p:spPr bwMode="auto">
          <a:xfrm rot="2462120">
            <a:off x="621830" y="5246004"/>
            <a:ext cx="14859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000" dirty="0">
                <a:latin typeface="Arial Unicode MS" pitchFamily="34" charset="-128"/>
              </a:rPr>
              <a:t>SERBIA</a:t>
            </a:r>
            <a:endParaRPr lang="ro-RO" sz="1000" dirty="0">
              <a:latin typeface="Arial Unicode MS" pitchFamily="34" charset="-128"/>
            </a:endParaRPr>
          </a:p>
        </p:txBody>
      </p:sp>
      <p:sp>
        <p:nvSpPr>
          <p:cNvPr id="113" name="Rectangle 23"/>
          <p:cNvSpPr>
            <a:spLocks noChangeArrowheads="1"/>
          </p:cNvSpPr>
          <p:nvPr/>
        </p:nvSpPr>
        <p:spPr bwMode="auto">
          <a:xfrm>
            <a:off x="2627221" y="3438526"/>
            <a:ext cx="230274" cy="106427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err="1">
                <a:latin typeface="Calibri" pitchFamily="34" charset="0"/>
              </a:rPr>
              <a:t>Deva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114" name="Rectangle 24"/>
          <p:cNvSpPr>
            <a:spLocks noChangeArrowheads="1"/>
          </p:cNvSpPr>
          <p:nvPr/>
        </p:nvSpPr>
        <p:spPr bwMode="auto">
          <a:xfrm>
            <a:off x="1866875" y="3416992"/>
            <a:ext cx="240166" cy="83446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err="1">
                <a:latin typeface="Calibri" pitchFamily="34" charset="0"/>
              </a:rPr>
              <a:t>Lugoj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115" name="Rectangle 25"/>
          <p:cNvSpPr>
            <a:spLocks noChangeArrowheads="1"/>
          </p:cNvSpPr>
          <p:nvPr/>
        </p:nvSpPr>
        <p:spPr bwMode="auto">
          <a:xfrm>
            <a:off x="3357554" y="2500306"/>
            <a:ext cx="206320" cy="120944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err="1">
                <a:latin typeface="Calibri" pitchFamily="34" charset="0"/>
              </a:rPr>
              <a:t>Turda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116" name="Line 46"/>
          <p:cNvSpPr>
            <a:spLocks noChangeShapeType="1"/>
          </p:cNvSpPr>
          <p:nvPr/>
        </p:nvSpPr>
        <p:spPr bwMode="auto">
          <a:xfrm>
            <a:off x="2029235" y="3557664"/>
            <a:ext cx="720080" cy="45332"/>
          </a:xfrm>
          <a:prstGeom prst="line">
            <a:avLst/>
          </a:prstGeom>
          <a:noFill/>
          <a:ln w="57150">
            <a:solidFill>
              <a:schemeClr val="tx2">
                <a:lumMod val="50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o-RO"/>
          </a:p>
        </p:txBody>
      </p:sp>
      <p:sp>
        <p:nvSpPr>
          <p:cNvPr id="117" name="AutoShape 49"/>
          <p:cNvSpPr>
            <a:spLocks noChangeAspect="1" noChangeArrowheads="1"/>
          </p:cNvSpPr>
          <p:nvPr/>
        </p:nvSpPr>
        <p:spPr bwMode="auto">
          <a:xfrm>
            <a:off x="2928926" y="4357694"/>
            <a:ext cx="868086" cy="285752"/>
          </a:xfrm>
          <a:prstGeom prst="wedgeRectCallout">
            <a:avLst>
              <a:gd name="adj1" fmla="val -81989"/>
              <a:gd name="adj2" fmla="val -317709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3468" tIns="8081" rIns="13468" bIns="8081" anchor="ctr" anchorCtr="1"/>
          <a:lstStyle/>
          <a:p>
            <a:pPr defTabSz="684213" eaLnBrk="0" hangingPunct="0"/>
            <a:r>
              <a:rPr lang="en-GB" sz="400" b="1" dirty="0">
                <a:latin typeface="Arial" charset="0"/>
                <a:ea typeface="MS PGothic" pitchFamily="34" charset="-128"/>
                <a:cs typeface="Arial" charset="0"/>
              </a:rPr>
              <a:t>LUGOJ 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– DEVA – lot 4</a:t>
            </a:r>
            <a:endParaRPr lang="en-GB" sz="400" b="1" dirty="0">
              <a:latin typeface="Arial" charset="0"/>
              <a:ea typeface="MS PGothic" pitchFamily="34" charset="-128"/>
              <a:cs typeface="Arial" charset="0"/>
            </a:endParaRP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Lungime</a:t>
            </a:r>
            <a:r>
              <a:rPr lang="en-GB" sz="400" dirty="0">
                <a:latin typeface="Arial" charset="0"/>
                <a:ea typeface="MS PGothic" pitchFamily="34" charset="-128"/>
                <a:cs typeface="Arial" charset="0"/>
              </a:rPr>
              <a:t>: 22,139 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km</a:t>
            </a: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Valoare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: 419.397.452,07 lei</a:t>
            </a: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Termen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de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finalizare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: 27.05.2016</a:t>
            </a:r>
            <a:endParaRPr lang="en-GB" sz="400" dirty="0">
              <a:latin typeface="Arial" charset="0"/>
              <a:ea typeface="MS PGothic" pitchFamily="34" charset="-128"/>
              <a:cs typeface="Arial" charset="0"/>
            </a:endParaRPr>
          </a:p>
        </p:txBody>
      </p:sp>
      <p:sp>
        <p:nvSpPr>
          <p:cNvPr id="118" name="AutoShape 34"/>
          <p:cNvSpPr>
            <a:spLocks noChangeAspect="1" noChangeArrowheads="1"/>
          </p:cNvSpPr>
          <p:nvPr/>
        </p:nvSpPr>
        <p:spPr bwMode="auto">
          <a:xfrm>
            <a:off x="1071538" y="4357694"/>
            <a:ext cx="857256" cy="285752"/>
          </a:xfrm>
          <a:prstGeom prst="wedgeRectCallout">
            <a:avLst>
              <a:gd name="adj1" fmla="val 76114"/>
              <a:gd name="adj2" fmla="val -326485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3468" tIns="8081" rIns="13468" bIns="8081" anchor="ctr" anchorCtr="1"/>
          <a:lstStyle/>
          <a:p>
            <a:pPr defTabSz="684213" eaLnBrk="0" hangingPunct="0"/>
            <a:r>
              <a:rPr lang="en-GB" sz="400" b="1" dirty="0">
                <a:latin typeface="Arial" charset="0"/>
                <a:ea typeface="MS PGothic" pitchFamily="34" charset="-128"/>
                <a:cs typeface="Arial" charset="0"/>
              </a:rPr>
              <a:t>LUGOJ 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– DEVA - Lot  2</a:t>
            </a:r>
            <a:endParaRPr lang="en-GB" sz="400" b="1" dirty="0">
              <a:latin typeface="Arial" charset="0"/>
              <a:ea typeface="MS PGothic" pitchFamily="34" charset="-128"/>
              <a:cs typeface="Arial" charset="0"/>
            </a:endParaRP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Lungime</a:t>
            </a:r>
            <a:r>
              <a:rPr lang="en-GB" sz="400" dirty="0">
                <a:latin typeface="Arial" charset="0"/>
                <a:ea typeface="MS PGothic" pitchFamily="34" charset="-128"/>
                <a:cs typeface="Arial" charset="0"/>
              </a:rPr>
              <a:t>: 28,6 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km</a:t>
            </a: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Valoare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: 562.730.583,80 lei</a:t>
            </a: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Termen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de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finalizare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:  27.05.2016</a:t>
            </a:r>
            <a:endParaRPr lang="en-GB" sz="400" dirty="0">
              <a:latin typeface="Arial" charset="0"/>
              <a:ea typeface="MS PGothic" pitchFamily="34" charset="-128"/>
              <a:cs typeface="Arial" charset="0"/>
            </a:endParaRPr>
          </a:p>
        </p:txBody>
      </p:sp>
      <p:sp>
        <p:nvSpPr>
          <p:cNvPr id="119" name="AutoShape 30"/>
          <p:cNvSpPr>
            <a:spLocks noChangeAspect="1" noChangeArrowheads="1"/>
          </p:cNvSpPr>
          <p:nvPr/>
        </p:nvSpPr>
        <p:spPr bwMode="auto">
          <a:xfrm>
            <a:off x="2000232" y="4357694"/>
            <a:ext cx="857256" cy="285752"/>
          </a:xfrm>
          <a:prstGeom prst="wedgeRectCallout">
            <a:avLst>
              <a:gd name="adj1" fmla="val 1320"/>
              <a:gd name="adj2" fmla="val -319177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3468" tIns="8081" rIns="13468" bIns="8081" anchor="ctr" anchorCtr="1"/>
          <a:lstStyle/>
          <a:p>
            <a:pPr defTabSz="684213" eaLnBrk="0" hangingPunct="0"/>
            <a:r>
              <a:rPr lang="en-GB" sz="400" b="1" dirty="0">
                <a:latin typeface="Arial" charset="0"/>
                <a:ea typeface="MS PGothic" pitchFamily="34" charset="-128"/>
                <a:cs typeface="Arial" charset="0"/>
              </a:rPr>
              <a:t>LUGOJ 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– DEVA - Lot 3</a:t>
            </a:r>
            <a:endParaRPr lang="en-GB" sz="400" b="1" dirty="0">
              <a:latin typeface="Arial" charset="0"/>
              <a:ea typeface="MS PGothic" pitchFamily="34" charset="-128"/>
              <a:cs typeface="Arial" charset="0"/>
            </a:endParaRP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Lungime</a:t>
            </a:r>
            <a:r>
              <a:rPr lang="en-GB" sz="400" dirty="0">
                <a:latin typeface="Arial" charset="0"/>
                <a:ea typeface="MS PGothic" pitchFamily="34" charset="-128"/>
                <a:cs typeface="Arial" charset="0"/>
              </a:rPr>
              <a:t>: 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21,141km</a:t>
            </a: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Valoare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: 579.927.798,86 lei</a:t>
            </a: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Termen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de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finalizare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: 27.05.2016</a:t>
            </a:r>
            <a:endParaRPr lang="en-GB" sz="400" dirty="0">
              <a:latin typeface="Arial" charset="0"/>
              <a:ea typeface="MS PGothic" pitchFamily="34" charset="-128"/>
              <a:cs typeface="Arial" charset="0"/>
            </a:endParaRPr>
          </a:p>
        </p:txBody>
      </p:sp>
      <p:sp>
        <p:nvSpPr>
          <p:cNvPr id="120" name="Oval 35"/>
          <p:cNvSpPr>
            <a:spLocks noChangeArrowheads="1"/>
          </p:cNvSpPr>
          <p:nvPr/>
        </p:nvSpPr>
        <p:spPr bwMode="auto">
          <a:xfrm>
            <a:off x="2325035" y="3539085"/>
            <a:ext cx="76200" cy="825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23" name="Rectangle 37"/>
          <p:cNvSpPr>
            <a:spLocks noChangeArrowheads="1"/>
          </p:cNvSpPr>
          <p:nvPr/>
        </p:nvSpPr>
        <p:spPr bwMode="auto">
          <a:xfrm>
            <a:off x="295246" y="2967038"/>
            <a:ext cx="285752" cy="9525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smtClean="0">
                <a:latin typeface="Calibri" pitchFamily="34" charset="0"/>
              </a:rPr>
              <a:t>N</a:t>
            </a:r>
            <a:r>
              <a:rPr lang="ro-RO" sz="500" b="1" dirty="0" smtClean="0">
                <a:latin typeface="Calibri" pitchFamily="34" charset="0"/>
              </a:rPr>
              <a:t>ă</a:t>
            </a:r>
            <a:r>
              <a:rPr lang="en-US" sz="500" b="1" dirty="0" err="1" smtClean="0">
                <a:latin typeface="Calibri" pitchFamily="34" charset="0"/>
              </a:rPr>
              <a:t>dlac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124" name="AutoShape 5"/>
          <p:cNvSpPr>
            <a:spLocks noChangeAspect="1" noChangeArrowheads="1"/>
          </p:cNvSpPr>
          <p:nvPr/>
        </p:nvSpPr>
        <p:spPr bwMode="auto">
          <a:xfrm>
            <a:off x="95221" y="4357694"/>
            <a:ext cx="928694" cy="285752"/>
          </a:xfrm>
          <a:prstGeom prst="wedgeRectCallout">
            <a:avLst>
              <a:gd name="adj1" fmla="val 98643"/>
              <a:gd name="adj2" fmla="val -291548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3468" tIns="8081" rIns="13468" bIns="8081" anchor="ctr" anchorCtr="1"/>
          <a:lstStyle/>
          <a:p>
            <a:pPr defTabSz="684213" eaLnBrk="0" hangingPunct="0"/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TIMI</a:t>
            </a:r>
            <a:r>
              <a:rPr lang="ro-RO" sz="400" b="1" dirty="0" smtClean="0">
                <a:latin typeface="Arial" charset="0"/>
                <a:ea typeface="MS PGothic" pitchFamily="34" charset="-128"/>
                <a:cs typeface="Arial" charset="0"/>
              </a:rPr>
              <a:t>Ș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OARA </a:t>
            </a:r>
            <a:r>
              <a:rPr lang="en-GB" sz="400" b="1" dirty="0">
                <a:latin typeface="Arial" charset="0"/>
                <a:ea typeface="MS PGothic" pitchFamily="34" charset="-128"/>
                <a:cs typeface="Arial" charset="0"/>
              </a:rPr>
              <a:t>-  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LUGOJ  - 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Lot 2</a:t>
            </a:r>
            <a:endParaRPr lang="en-GB" sz="400" dirty="0">
              <a:latin typeface="Arial" charset="0"/>
              <a:ea typeface="MS PGothic" pitchFamily="34" charset="-128"/>
              <a:cs typeface="Arial" charset="0"/>
            </a:endParaRP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Lungime</a:t>
            </a:r>
            <a:r>
              <a:rPr lang="en-GB" sz="400" dirty="0">
                <a:latin typeface="Arial" charset="0"/>
                <a:ea typeface="MS PGothic" pitchFamily="34" charset="-128"/>
                <a:cs typeface="Arial" charset="0"/>
              </a:rPr>
              <a:t>: 25,62 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km</a:t>
            </a: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Valoare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: 423.356.307,32 LEI</a:t>
            </a: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Termen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de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finalizare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:  10.07.2016</a:t>
            </a:r>
            <a:endParaRPr lang="en-GB" sz="400" dirty="0">
              <a:latin typeface="Arial" charset="0"/>
              <a:ea typeface="MS PGothic" pitchFamily="34" charset="-128"/>
              <a:cs typeface="Arial" charset="0"/>
            </a:endParaRPr>
          </a:p>
        </p:txBody>
      </p:sp>
      <p:sp>
        <p:nvSpPr>
          <p:cNvPr id="125" name="Freeform 10"/>
          <p:cNvSpPr>
            <a:spLocks/>
          </p:cNvSpPr>
          <p:nvPr/>
        </p:nvSpPr>
        <p:spPr bwMode="auto">
          <a:xfrm rot="21414010">
            <a:off x="1312423" y="3596261"/>
            <a:ext cx="303981" cy="129084"/>
          </a:xfrm>
          <a:custGeom>
            <a:avLst/>
            <a:gdLst>
              <a:gd name="T0" fmla="*/ 2147483647 w 192"/>
              <a:gd name="T1" fmla="*/ 2147483647 h 48"/>
              <a:gd name="T2" fmla="*/ 0 w 192"/>
              <a:gd name="T3" fmla="*/ 0 h 48"/>
              <a:gd name="T4" fmla="*/ 0 60000 65536"/>
              <a:gd name="T5" fmla="*/ 0 60000 65536"/>
              <a:gd name="T6" fmla="*/ 0 w 192"/>
              <a:gd name="T7" fmla="*/ 0 h 48"/>
              <a:gd name="T8" fmla="*/ 192 w 192"/>
              <a:gd name="T9" fmla="*/ 48 h 4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92" h="48">
                <a:moveTo>
                  <a:pt x="192" y="48"/>
                </a:moveTo>
                <a:cubicBezTo>
                  <a:pt x="112" y="28"/>
                  <a:pt x="32" y="8"/>
                  <a:pt x="0" y="0"/>
                </a:cubicBezTo>
              </a:path>
            </a:pathLst>
          </a:custGeom>
          <a:noFill/>
          <a:ln w="57150">
            <a:solidFill>
              <a:schemeClr val="tx2">
                <a:lumMod val="50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ro-RO"/>
          </a:p>
        </p:txBody>
      </p:sp>
      <p:cxnSp>
        <p:nvCxnSpPr>
          <p:cNvPr id="128" name="Straight Connector 46"/>
          <p:cNvCxnSpPr>
            <a:cxnSpLocks noChangeShapeType="1"/>
          </p:cNvCxnSpPr>
          <p:nvPr/>
        </p:nvCxnSpPr>
        <p:spPr bwMode="auto">
          <a:xfrm rot="5400000">
            <a:off x="3058164" y="2876614"/>
            <a:ext cx="882387" cy="269387"/>
          </a:xfrm>
          <a:prstGeom prst="line">
            <a:avLst/>
          </a:prstGeom>
          <a:noFill/>
          <a:ln w="57150">
            <a:solidFill>
              <a:schemeClr val="tx2">
                <a:lumMod val="50000"/>
              </a:schemeClr>
            </a:solidFill>
            <a:round/>
            <a:headEnd/>
            <a:tailEnd/>
          </a:ln>
        </p:spPr>
      </p:cxnSp>
      <p:sp>
        <p:nvSpPr>
          <p:cNvPr id="131" name="AutoShape 46"/>
          <p:cNvSpPr>
            <a:spLocks noChangeAspect="1" noChangeArrowheads="1"/>
          </p:cNvSpPr>
          <p:nvPr/>
        </p:nvSpPr>
        <p:spPr bwMode="auto">
          <a:xfrm>
            <a:off x="3643306" y="2714620"/>
            <a:ext cx="785818" cy="285752"/>
          </a:xfrm>
          <a:prstGeom prst="wedgeRectCallout">
            <a:avLst>
              <a:gd name="adj1" fmla="val -54622"/>
              <a:gd name="adj2" fmla="val -76609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3468" tIns="8081" rIns="13468" bIns="8081" anchor="ctr" anchorCtr="1"/>
          <a:lstStyle/>
          <a:p>
            <a:pPr defTabSz="684213" eaLnBrk="0" hangingPunct="0"/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SEBE</a:t>
            </a:r>
            <a:r>
              <a:rPr lang="ro-RO" sz="400" b="1" dirty="0" smtClean="0">
                <a:latin typeface="Arial" charset="0"/>
                <a:ea typeface="MS PGothic" pitchFamily="34" charset="-128"/>
                <a:cs typeface="Arial" charset="0"/>
              </a:rPr>
              <a:t>Ș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 - TURDA</a:t>
            </a:r>
            <a:r>
              <a:rPr lang="sv-SE" sz="400" b="1" dirty="0" smtClean="0">
                <a:latin typeface="Arial" charset="0"/>
                <a:ea typeface="MS PGothic" pitchFamily="34" charset="-128"/>
                <a:cs typeface="Arial" charset="0"/>
              </a:rPr>
              <a:t> – </a:t>
            </a:r>
            <a:r>
              <a:rPr lang="sv-SE" sz="400" dirty="0" smtClean="0">
                <a:latin typeface="Arial" charset="0"/>
                <a:ea typeface="MS PGothic" pitchFamily="34" charset="-128"/>
                <a:cs typeface="Arial" charset="0"/>
              </a:rPr>
              <a:t>Lotul 4</a:t>
            </a: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Lungime</a:t>
            </a:r>
            <a:r>
              <a:rPr lang="en-GB" sz="400" dirty="0">
                <a:latin typeface="Arial" charset="0"/>
                <a:ea typeface="MS PGothic" pitchFamily="34" charset="-128"/>
                <a:cs typeface="Arial" charset="0"/>
              </a:rPr>
              <a:t>:  16,3  km</a:t>
            </a:r>
          </a:p>
          <a:p>
            <a:pPr defTabSz="684213" eaLnBrk="0" hangingPunct="0"/>
            <a:r>
              <a:rPr lang="en-GB" sz="400" dirty="0" err="1">
                <a:latin typeface="Arial" charset="0"/>
                <a:ea typeface="MS PGothic" pitchFamily="34" charset="-128"/>
                <a:cs typeface="Arial" charset="0"/>
              </a:rPr>
              <a:t>Valoare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: 470.004.894,83 lei</a:t>
            </a:r>
            <a:endParaRPr lang="en-GB" sz="400" dirty="0">
              <a:latin typeface="Arial" charset="0"/>
              <a:ea typeface="MS PGothic" pitchFamily="34" charset="-128"/>
              <a:cs typeface="Arial" charset="0"/>
            </a:endParaRPr>
          </a:p>
          <a:p>
            <a:pPr defTabSz="684213" eaLnBrk="0" hangingPunct="0"/>
            <a:r>
              <a:rPr lang="en-GB" sz="400" dirty="0" err="1">
                <a:latin typeface="Arial" charset="0"/>
                <a:ea typeface="MS PGothic" pitchFamily="34" charset="-128"/>
                <a:cs typeface="Arial" charset="0"/>
              </a:rPr>
              <a:t>Termen</a:t>
            </a:r>
            <a:r>
              <a:rPr lang="en-GB" sz="400" dirty="0">
                <a:latin typeface="Arial" charset="0"/>
                <a:ea typeface="MS PGothic" pitchFamily="34" charset="-128"/>
                <a:cs typeface="Arial" charset="0"/>
              </a:rPr>
              <a:t> de </a:t>
            </a:r>
            <a:r>
              <a:rPr lang="en-GB" sz="400" dirty="0" err="1">
                <a:latin typeface="Arial" charset="0"/>
                <a:ea typeface="MS PGothic" pitchFamily="34" charset="-128"/>
                <a:cs typeface="Arial" charset="0"/>
              </a:rPr>
              <a:t>finalizare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: 19.03.2016</a:t>
            </a:r>
            <a:endParaRPr lang="en-GB" sz="400" dirty="0">
              <a:latin typeface="Arial" charset="0"/>
              <a:ea typeface="MS PGothic" pitchFamily="34" charset="-128"/>
              <a:cs typeface="Arial" charset="0"/>
            </a:endParaRPr>
          </a:p>
        </p:txBody>
      </p:sp>
      <p:sp>
        <p:nvSpPr>
          <p:cNvPr id="133" name="AutoShape 32"/>
          <p:cNvSpPr>
            <a:spLocks noChangeAspect="1" noChangeArrowheads="1"/>
          </p:cNvSpPr>
          <p:nvPr/>
        </p:nvSpPr>
        <p:spPr bwMode="auto">
          <a:xfrm>
            <a:off x="142844" y="2214554"/>
            <a:ext cx="957194" cy="394542"/>
          </a:xfrm>
          <a:prstGeom prst="wedgeRectCallout">
            <a:avLst>
              <a:gd name="adj1" fmla="val 38339"/>
              <a:gd name="adj2" fmla="val 159625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3468" tIns="8081" rIns="13468" bIns="8081" anchor="ctr" anchorCtr="1"/>
          <a:lstStyle/>
          <a:p>
            <a:pPr defTabSz="684213" eaLnBrk="0" hangingPunct="0"/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N</a:t>
            </a:r>
            <a:r>
              <a:rPr lang="ro-RO" sz="400" b="1" dirty="0" smtClean="0">
                <a:latin typeface="Arial" charset="0"/>
                <a:ea typeface="MS PGothic" pitchFamily="34" charset="-128"/>
                <a:cs typeface="Arial" charset="0"/>
              </a:rPr>
              <a:t>Ă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DLAC </a:t>
            </a:r>
            <a:r>
              <a:rPr lang="en-GB" sz="400" b="1" dirty="0">
                <a:latin typeface="Arial" charset="0"/>
                <a:ea typeface="MS PGothic" pitchFamily="34" charset="-128"/>
                <a:cs typeface="Arial" charset="0"/>
              </a:rPr>
              <a:t>– 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ARAD  - 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Lot 2</a:t>
            </a:r>
            <a:endParaRPr lang="en-GB" sz="400" dirty="0">
              <a:latin typeface="Arial" charset="0"/>
              <a:ea typeface="MS PGothic" pitchFamily="34" charset="-128"/>
              <a:cs typeface="Arial" charset="0"/>
            </a:endParaRP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Lungime</a:t>
            </a:r>
            <a:r>
              <a:rPr lang="en-GB" sz="400" dirty="0">
                <a:latin typeface="Arial" charset="0"/>
                <a:ea typeface="MS PGothic" pitchFamily="34" charset="-128"/>
                <a:cs typeface="Arial" charset="0"/>
              </a:rPr>
              <a:t>:  16,6 km (din care 6.52 km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pu</a:t>
            </a:r>
            <a:r>
              <a:rPr lang="ro-RO" sz="400" dirty="0" smtClean="0">
                <a:latin typeface="Arial" charset="0"/>
                <a:ea typeface="MS PGothic" pitchFamily="34" charset="-128"/>
                <a:cs typeface="Arial" charset="0"/>
              </a:rPr>
              <a:t>ș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i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</a:t>
            </a:r>
            <a:r>
              <a:rPr lang="ro-RO" sz="400" dirty="0" smtClean="0">
                <a:latin typeface="Arial" charset="0"/>
                <a:ea typeface="MS PGothic" pitchFamily="34" charset="-128"/>
                <a:cs typeface="Arial" charset="0"/>
              </a:rPr>
              <a:t>î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n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func</a:t>
            </a:r>
            <a:r>
              <a:rPr lang="ro-RO" sz="400" dirty="0" smtClean="0">
                <a:latin typeface="Arial" charset="0"/>
                <a:ea typeface="MS PGothic" pitchFamily="34" charset="-128"/>
                <a:cs typeface="Arial" charset="0"/>
              </a:rPr>
              <a:t>ț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iune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</a:t>
            </a:r>
            <a:r>
              <a:rPr lang="ro-RO" sz="400" dirty="0" smtClean="0">
                <a:latin typeface="Arial" charset="0"/>
                <a:ea typeface="MS PGothic" pitchFamily="34" charset="-128"/>
                <a:cs typeface="Arial" charset="0"/>
              </a:rPr>
              <a:t>î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n  </a:t>
            </a:r>
            <a:r>
              <a:rPr lang="en-GB" sz="400" dirty="0" err="1">
                <a:latin typeface="Arial" charset="0"/>
                <a:ea typeface="MS PGothic" pitchFamily="34" charset="-128"/>
                <a:cs typeface="Arial" charset="0"/>
              </a:rPr>
              <a:t>decembrie</a:t>
            </a:r>
            <a:r>
              <a:rPr lang="en-GB" sz="400" dirty="0">
                <a:latin typeface="Arial" charset="0"/>
                <a:ea typeface="MS PGothic" pitchFamily="34" charset="-128"/>
                <a:cs typeface="Arial" charset="0"/>
              </a:rPr>
              <a:t> 2014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)</a:t>
            </a: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Valoare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: 89.348.287,63 lei</a:t>
            </a: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Termen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de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finalizare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:  20.06.2015</a:t>
            </a:r>
            <a:endParaRPr lang="en-GB" sz="400" dirty="0">
              <a:latin typeface="Arial" charset="0"/>
              <a:ea typeface="MS PGothic" pitchFamily="34" charset="-128"/>
              <a:cs typeface="Arial" charset="0"/>
            </a:endParaRPr>
          </a:p>
        </p:txBody>
      </p:sp>
      <p:sp>
        <p:nvSpPr>
          <p:cNvPr id="138" name="Rectangle 37"/>
          <p:cNvSpPr>
            <a:spLocks noChangeArrowheads="1"/>
          </p:cNvSpPr>
          <p:nvPr/>
        </p:nvSpPr>
        <p:spPr bwMode="auto">
          <a:xfrm>
            <a:off x="1242992" y="3127373"/>
            <a:ext cx="226991" cy="68261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>
                <a:latin typeface="Calibri" pitchFamily="34" charset="0"/>
              </a:rPr>
              <a:t>Arad</a:t>
            </a:r>
          </a:p>
        </p:txBody>
      </p:sp>
      <p:cxnSp>
        <p:nvCxnSpPr>
          <p:cNvPr id="139" name="Straight Connector 22"/>
          <p:cNvCxnSpPr>
            <a:cxnSpLocks noChangeShapeType="1"/>
          </p:cNvCxnSpPr>
          <p:nvPr/>
        </p:nvCxnSpPr>
        <p:spPr bwMode="auto">
          <a:xfrm rot="16200000" flipV="1">
            <a:off x="3229995" y="2155450"/>
            <a:ext cx="152400" cy="76200"/>
          </a:xfrm>
          <a:prstGeom prst="line">
            <a:avLst/>
          </a:prstGeom>
          <a:noFill/>
          <a:ln w="57150">
            <a:solidFill>
              <a:schemeClr val="tx2">
                <a:lumMod val="50000"/>
              </a:schemeClr>
            </a:solidFill>
            <a:round/>
            <a:headEnd/>
            <a:tailEnd/>
          </a:ln>
        </p:spPr>
      </p:cxnSp>
      <p:sp>
        <p:nvSpPr>
          <p:cNvPr id="140" name="AutoShape 22"/>
          <p:cNvSpPr>
            <a:spLocks noChangeAspect="1" noChangeArrowheads="1"/>
          </p:cNvSpPr>
          <p:nvPr/>
        </p:nvSpPr>
        <p:spPr bwMode="auto">
          <a:xfrm>
            <a:off x="3509956" y="990582"/>
            <a:ext cx="1143008" cy="428628"/>
          </a:xfrm>
          <a:prstGeom prst="wedgeRectCallout">
            <a:avLst>
              <a:gd name="adj1" fmla="val -67235"/>
              <a:gd name="adj2" fmla="val 222807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3468" tIns="8081" rIns="13468" bIns="8081" anchor="ctr" anchorCtr="1"/>
          <a:lstStyle/>
          <a:p>
            <a:pPr defTabSz="684213" eaLnBrk="0" hangingPunct="0"/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BRA</a:t>
            </a:r>
            <a:r>
              <a:rPr lang="ro-RO" sz="400" b="1" dirty="0" smtClean="0">
                <a:latin typeface="Arial" charset="0"/>
                <a:ea typeface="MS PGothic" pitchFamily="34" charset="-128"/>
                <a:cs typeface="Arial" charset="0"/>
              </a:rPr>
              <a:t>Ș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OV – BOR</a:t>
            </a:r>
            <a:r>
              <a:rPr lang="ro-RO" sz="400" b="1" dirty="0" smtClean="0">
                <a:latin typeface="Arial" charset="0"/>
                <a:ea typeface="MS PGothic" pitchFamily="34" charset="-128"/>
                <a:cs typeface="Arial" charset="0"/>
              </a:rPr>
              <a:t>Ș</a:t>
            </a:r>
            <a:endParaRPr lang="en-GB" sz="400" b="1" dirty="0">
              <a:latin typeface="Arial" charset="0"/>
              <a:ea typeface="MS PGothic" pitchFamily="34" charset="-128"/>
              <a:cs typeface="Arial" charset="0"/>
            </a:endParaRPr>
          </a:p>
          <a:p>
            <a:pPr defTabSz="684213" eaLnBrk="0" hangingPunct="0"/>
            <a:r>
              <a:rPr lang="en-GB" sz="400" b="1" dirty="0" err="1">
                <a:latin typeface="Arial" charset="0"/>
                <a:ea typeface="MS PGothic" pitchFamily="34" charset="-128"/>
                <a:cs typeface="Arial" charset="0"/>
              </a:rPr>
              <a:t>Tronson</a:t>
            </a:r>
            <a:r>
              <a:rPr lang="en-GB" sz="400" b="1" dirty="0">
                <a:latin typeface="Arial" charset="0"/>
                <a:ea typeface="MS PGothic" pitchFamily="34" charset="-128"/>
                <a:cs typeface="Arial" charset="0"/>
              </a:rPr>
              <a:t> 3A, Cluj (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Gil</a:t>
            </a:r>
            <a:r>
              <a:rPr lang="ro-RO" sz="400" b="1" dirty="0" smtClean="0">
                <a:latin typeface="Arial" charset="0"/>
                <a:ea typeface="MS PGothic" pitchFamily="34" charset="-128"/>
                <a:cs typeface="Arial" charset="0"/>
              </a:rPr>
              <a:t>ă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u</a:t>
            </a:r>
            <a:r>
              <a:rPr lang="en-GB" sz="400" b="1" dirty="0">
                <a:latin typeface="Arial" charset="0"/>
                <a:ea typeface="MS PGothic" pitchFamily="34" charset="-128"/>
                <a:cs typeface="Arial" charset="0"/>
              </a:rPr>
              <a:t>) – </a:t>
            </a:r>
            <a:r>
              <a:rPr lang="en-GB" sz="400" b="1" dirty="0" err="1" smtClean="0">
                <a:latin typeface="Arial" charset="0"/>
                <a:ea typeface="MS PGothic" pitchFamily="34" charset="-128"/>
                <a:cs typeface="Arial" charset="0"/>
              </a:rPr>
              <a:t>Mih</a:t>
            </a:r>
            <a:r>
              <a:rPr lang="ro-RO" sz="400" b="1" dirty="0" smtClean="0">
                <a:latin typeface="Arial" charset="0"/>
                <a:ea typeface="MS PGothic" pitchFamily="34" charset="-128"/>
                <a:cs typeface="Arial" charset="0"/>
              </a:rPr>
              <a:t>ăi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e</a:t>
            </a:r>
            <a:r>
              <a:rPr lang="ro-RO" sz="400" b="1" dirty="0" smtClean="0">
                <a:latin typeface="Arial" charset="0"/>
                <a:ea typeface="MS PGothic" pitchFamily="34" charset="-128"/>
                <a:cs typeface="Arial" charset="0"/>
              </a:rPr>
              <a:t>ș</a:t>
            </a:r>
            <a:r>
              <a:rPr lang="en-GB" sz="400" b="1" dirty="0" err="1" smtClean="0">
                <a:latin typeface="Arial" charset="0"/>
                <a:ea typeface="MS PGothic" pitchFamily="34" charset="-128"/>
                <a:cs typeface="Arial" charset="0"/>
              </a:rPr>
              <a:t>ti</a:t>
            </a:r>
            <a:r>
              <a:rPr lang="en-GB" sz="400" b="1" dirty="0">
                <a:latin typeface="Arial" charset="0"/>
                <a:ea typeface="MS PGothic" pitchFamily="34" charset="-128"/>
                <a:cs typeface="Arial" charset="0"/>
              </a:rPr>
              <a:t>,</a:t>
            </a:r>
          </a:p>
          <a:p>
            <a:pPr defTabSz="684213" eaLnBrk="0" hangingPunct="0"/>
            <a:r>
              <a:rPr lang="en-GB" sz="400" b="1" dirty="0">
                <a:latin typeface="Arial" charset="0"/>
                <a:ea typeface="MS PGothic" pitchFamily="34" charset="-128"/>
                <a:cs typeface="Arial" charset="0"/>
              </a:rPr>
              <a:t>sector 3A1, Cluj Vest (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Gil</a:t>
            </a:r>
            <a:r>
              <a:rPr lang="ro-RO" sz="400" b="1" dirty="0" smtClean="0">
                <a:latin typeface="Arial" charset="0"/>
                <a:ea typeface="MS PGothic" pitchFamily="34" charset="-128"/>
                <a:cs typeface="Arial" charset="0"/>
              </a:rPr>
              <a:t>ă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u</a:t>
            </a:r>
            <a:r>
              <a:rPr lang="en-GB" sz="400" b="1" dirty="0">
                <a:latin typeface="Arial" charset="0"/>
                <a:ea typeface="MS PGothic" pitchFamily="34" charset="-128"/>
                <a:cs typeface="Arial" charset="0"/>
              </a:rPr>
              <a:t>) –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N</a:t>
            </a:r>
            <a:r>
              <a:rPr lang="ro-RO" sz="400" b="1" dirty="0" smtClean="0">
                <a:latin typeface="Arial" charset="0"/>
                <a:ea typeface="MS PGothic" pitchFamily="34" charset="-128"/>
                <a:cs typeface="Arial" charset="0"/>
              </a:rPr>
              <a:t>ă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d</a:t>
            </a:r>
            <a:r>
              <a:rPr lang="ro-RO" sz="400" b="1" dirty="0" smtClean="0">
                <a:latin typeface="Arial" charset="0"/>
                <a:ea typeface="MS PGothic" pitchFamily="34" charset="-128"/>
                <a:cs typeface="Arial" charset="0"/>
              </a:rPr>
              <a:t>ăș</a:t>
            </a:r>
            <a:r>
              <a:rPr lang="en-GB" sz="400" b="1" dirty="0" err="1" smtClean="0">
                <a:latin typeface="Arial" charset="0"/>
                <a:ea typeface="MS PGothic" pitchFamily="34" charset="-128"/>
                <a:cs typeface="Arial" charset="0"/>
              </a:rPr>
              <a:t>elu</a:t>
            </a:r>
            <a:r>
              <a:rPr lang="en-GB" sz="400" b="1" dirty="0">
                <a:latin typeface="Arial" charset="0"/>
                <a:ea typeface="MS PGothic" pitchFamily="34" charset="-128"/>
                <a:cs typeface="Arial" charset="0"/>
              </a:rPr>
              <a:t>, </a:t>
            </a: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Lungime</a:t>
            </a:r>
            <a:r>
              <a:rPr lang="en-GB" sz="400" dirty="0">
                <a:latin typeface="Arial" charset="0"/>
                <a:ea typeface="MS PGothic" pitchFamily="34" charset="-128"/>
                <a:cs typeface="Arial" charset="0"/>
              </a:rPr>
              <a:t>: 8,7 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km</a:t>
            </a: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Valoare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: 258.199.052,52 lei</a:t>
            </a: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Termen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de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finalizare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: 07.04.2016</a:t>
            </a:r>
            <a:endParaRPr lang="en-GB" sz="400" dirty="0">
              <a:latin typeface="Arial" charset="0"/>
              <a:ea typeface="MS PGothic" pitchFamily="34" charset="-128"/>
              <a:cs typeface="Arial" charset="0"/>
            </a:endParaRPr>
          </a:p>
        </p:txBody>
      </p:sp>
      <p:sp>
        <p:nvSpPr>
          <p:cNvPr id="143" name="AutoShape 14"/>
          <p:cNvSpPr>
            <a:spLocks noChangeAspect="1" noChangeArrowheads="1"/>
          </p:cNvSpPr>
          <p:nvPr/>
        </p:nvSpPr>
        <p:spPr bwMode="auto">
          <a:xfrm>
            <a:off x="6286512" y="4357694"/>
            <a:ext cx="1285884" cy="428628"/>
          </a:xfrm>
          <a:prstGeom prst="wedgeRectCallout">
            <a:avLst>
              <a:gd name="adj1" fmla="val -88058"/>
              <a:gd name="adj2" fmla="val 149642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3468" tIns="8081" rIns="13468" bIns="8081" anchor="ctr" anchorCtr="1"/>
          <a:lstStyle/>
          <a:p>
            <a:pPr defTabSz="684213" eaLnBrk="0" hangingPunct="0"/>
            <a:r>
              <a:rPr lang="en-GB" sz="400" b="1" dirty="0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BUCURE</a:t>
            </a:r>
            <a:r>
              <a:rPr lang="ro-RO" sz="400" b="1" dirty="0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Ș</a:t>
            </a:r>
            <a:r>
              <a:rPr lang="en-GB" sz="400" b="1" dirty="0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TI </a:t>
            </a:r>
            <a:r>
              <a:rPr lang="en-GB" sz="400" b="1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– </a:t>
            </a:r>
            <a:r>
              <a:rPr lang="en-GB" sz="400" b="1" dirty="0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BRA</a:t>
            </a:r>
            <a:r>
              <a:rPr lang="ro-RO" sz="400" b="1" dirty="0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Ș</a:t>
            </a:r>
            <a:r>
              <a:rPr lang="en-GB" sz="400" b="1" dirty="0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OV</a:t>
            </a:r>
            <a:endParaRPr lang="en-GB" sz="400" b="1" dirty="0">
              <a:solidFill>
                <a:schemeClr val="tx1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defTabSz="684213" eaLnBrk="0" hangingPunct="0"/>
            <a:r>
              <a:rPr lang="en-GB" sz="400" b="1" dirty="0" err="1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Tronsonul</a:t>
            </a:r>
            <a:r>
              <a:rPr lang="en-GB" sz="400" b="1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 </a:t>
            </a:r>
            <a:r>
              <a:rPr lang="en-GB" sz="400" b="1" dirty="0" err="1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Bucuresti</a:t>
            </a:r>
            <a:r>
              <a:rPr lang="en-GB" sz="400" b="1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 – </a:t>
            </a:r>
            <a:r>
              <a:rPr lang="en-GB" sz="400" b="1" dirty="0" err="1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Ploie</a:t>
            </a:r>
            <a:r>
              <a:rPr lang="ro-RO" sz="400" b="1" dirty="0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ș</a:t>
            </a:r>
            <a:r>
              <a:rPr lang="en-GB" sz="400" b="1" dirty="0" err="1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ti</a:t>
            </a:r>
            <a:endParaRPr lang="en-GB" sz="400" b="1" dirty="0" smtClean="0">
              <a:solidFill>
                <a:schemeClr val="tx1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defTabSz="684213" eaLnBrk="0" hangingPunct="0"/>
            <a:r>
              <a:rPr lang="en-GB" sz="400" dirty="0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Km 3+325 – km 8+225 </a:t>
            </a:r>
            <a:endParaRPr lang="en-GB" sz="400" dirty="0">
              <a:solidFill>
                <a:schemeClr val="tx1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defTabSz="684213" eaLnBrk="0" hangingPunct="0"/>
            <a:r>
              <a:rPr lang="en-GB" sz="400" dirty="0" err="1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Lungime</a:t>
            </a:r>
            <a:r>
              <a:rPr lang="en-GB" sz="400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: </a:t>
            </a:r>
            <a:r>
              <a:rPr lang="en-GB" sz="400" dirty="0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4,9 km</a:t>
            </a:r>
            <a:endParaRPr lang="en-GB" sz="400" dirty="0">
              <a:solidFill>
                <a:schemeClr val="tx1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defTabSz="684213" eaLnBrk="0" hangingPunct="0"/>
            <a:r>
              <a:rPr lang="en-GB" sz="400" dirty="0" err="1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Valoare</a:t>
            </a:r>
            <a:r>
              <a:rPr lang="en-GB" sz="400" dirty="0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:   90.444.952,74 lei</a:t>
            </a:r>
          </a:p>
          <a:p>
            <a:pPr defTabSz="684213" eaLnBrk="0" hangingPunct="0"/>
            <a:r>
              <a:rPr lang="en-GB" sz="400" dirty="0" err="1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Termen</a:t>
            </a:r>
            <a:r>
              <a:rPr lang="en-GB" sz="400" dirty="0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 </a:t>
            </a:r>
            <a:r>
              <a:rPr lang="en-GB" sz="400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de </a:t>
            </a:r>
            <a:r>
              <a:rPr lang="en-GB" sz="400" dirty="0" err="1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finalizare</a:t>
            </a:r>
            <a:r>
              <a:rPr lang="en-GB" sz="400" dirty="0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: 15.04.2015</a:t>
            </a:r>
            <a:endParaRPr lang="en-GB" sz="400" dirty="0">
              <a:solidFill>
                <a:schemeClr val="tx1"/>
              </a:solidFill>
              <a:latin typeface="Arial" charset="0"/>
              <a:ea typeface="MS PGothic" pitchFamily="34" charset="-128"/>
              <a:cs typeface="Arial" charset="0"/>
            </a:endParaRPr>
          </a:p>
        </p:txBody>
      </p:sp>
      <p:cxnSp>
        <p:nvCxnSpPr>
          <p:cNvPr id="145" name="Straight Connector 59"/>
          <p:cNvCxnSpPr>
            <a:cxnSpLocks noChangeShapeType="1"/>
          </p:cNvCxnSpPr>
          <p:nvPr/>
        </p:nvCxnSpPr>
        <p:spPr bwMode="auto">
          <a:xfrm rot="16200000" flipV="1">
            <a:off x="5714822" y="5188754"/>
            <a:ext cx="128587" cy="19050"/>
          </a:xfrm>
          <a:prstGeom prst="line">
            <a:avLst/>
          </a:prstGeom>
          <a:noFill/>
          <a:ln w="69850">
            <a:solidFill>
              <a:schemeClr val="tx2">
                <a:lumMod val="50000"/>
              </a:schemeClr>
            </a:solidFill>
            <a:round/>
            <a:headEnd/>
            <a:tailEnd/>
          </a:ln>
        </p:spPr>
      </p:cxnSp>
      <p:sp>
        <p:nvSpPr>
          <p:cNvPr id="146" name="Oval 43"/>
          <p:cNvSpPr>
            <a:spLocks noChangeArrowheads="1"/>
          </p:cNvSpPr>
          <p:nvPr/>
        </p:nvSpPr>
        <p:spPr bwMode="auto">
          <a:xfrm>
            <a:off x="5724128" y="5119088"/>
            <a:ext cx="8255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48" name="Oval 54"/>
          <p:cNvSpPr>
            <a:spLocks noChangeArrowheads="1"/>
          </p:cNvSpPr>
          <p:nvPr/>
        </p:nvSpPr>
        <p:spPr bwMode="auto">
          <a:xfrm>
            <a:off x="1968500" y="352425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9" name="Oval 54"/>
          <p:cNvSpPr>
            <a:spLocks noChangeArrowheads="1"/>
          </p:cNvSpPr>
          <p:nvPr/>
        </p:nvSpPr>
        <p:spPr bwMode="auto">
          <a:xfrm>
            <a:off x="2719388" y="3576638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0" name="Oval 54"/>
          <p:cNvSpPr>
            <a:spLocks noChangeArrowheads="1"/>
          </p:cNvSpPr>
          <p:nvPr/>
        </p:nvSpPr>
        <p:spPr bwMode="auto">
          <a:xfrm>
            <a:off x="2498758" y="3558026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1" name="Oval 54"/>
          <p:cNvSpPr>
            <a:spLocks noChangeArrowheads="1"/>
          </p:cNvSpPr>
          <p:nvPr/>
        </p:nvSpPr>
        <p:spPr bwMode="auto">
          <a:xfrm>
            <a:off x="1598900" y="3666423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2" name="Oval 54"/>
          <p:cNvSpPr>
            <a:spLocks noChangeArrowheads="1"/>
          </p:cNvSpPr>
          <p:nvPr/>
        </p:nvSpPr>
        <p:spPr bwMode="auto">
          <a:xfrm>
            <a:off x="1243013" y="35560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153" name="Straight Connector 80"/>
          <p:cNvCxnSpPr/>
          <p:nvPr/>
        </p:nvCxnSpPr>
        <p:spPr>
          <a:xfrm>
            <a:off x="859984" y="3031811"/>
            <a:ext cx="228600" cy="22860"/>
          </a:xfrm>
          <a:prstGeom prst="line">
            <a:avLst/>
          </a:prstGeom>
          <a:noFill/>
          <a:ln w="57150">
            <a:solidFill>
              <a:schemeClr val="tx2">
                <a:lumMod val="50000"/>
              </a:schemeClr>
            </a:solidFill>
            <a:round/>
            <a:headEnd/>
            <a:tailEnd/>
          </a:ln>
        </p:spPr>
      </p:cxnSp>
      <p:sp>
        <p:nvSpPr>
          <p:cNvPr id="154" name="AutoShape 45"/>
          <p:cNvSpPr>
            <a:spLocks noChangeAspect="1" noChangeArrowheads="1"/>
          </p:cNvSpPr>
          <p:nvPr/>
        </p:nvSpPr>
        <p:spPr bwMode="auto">
          <a:xfrm>
            <a:off x="3571868" y="3214686"/>
            <a:ext cx="785818" cy="285752"/>
          </a:xfrm>
          <a:prstGeom prst="wedgeRectCallout">
            <a:avLst>
              <a:gd name="adj1" fmla="val -58800"/>
              <a:gd name="adj2" fmla="val -169091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3468" tIns="8081" rIns="13468" bIns="8081" anchor="ctr" anchorCtr="1"/>
          <a:lstStyle/>
          <a:p>
            <a:pPr defTabSz="684213" eaLnBrk="0" hangingPunct="0"/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SEBE</a:t>
            </a:r>
            <a:r>
              <a:rPr lang="ro-RO" sz="400" b="1" dirty="0" smtClean="0">
                <a:latin typeface="Arial" charset="0"/>
                <a:ea typeface="MS PGothic" pitchFamily="34" charset="-128"/>
                <a:cs typeface="Arial" charset="0"/>
              </a:rPr>
              <a:t>Ș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 – TURDA - </a:t>
            </a:r>
            <a:r>
              <a:rPr lang="sv-SE" sz="400" dirty="0" smtClean="0">
                <a:latin typeface="Arial" charset="0"/>
                <a:ea typeface="MS PGothic" pitchFamily="34" charset="-128"/>
                <a:cs typeface="Arial" charset="0"/>
              </a:rPr>
              <a:t>Lotul 3</a:t>
            </a:r>
            <a:endParaRPr lang="sv-SE" sz="400" dirty="0">
              <a:latin typeface="Arial" charset="0"/>
              <a:ea typeface="MS PGothic" pitchFamily="34" charset="-128"/>
              <a:cs typeface="Arial" charset="0"/>
            </a:endParaRP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Lungime</a:t>
            </a:r>
            <a:r>
              <a:rPr lang="en-GB" sz="400" dirty="0">
                <a:latin typeface="Arial" charset="0"/>
                <a:ea typeface="MS PGothic" pitchFamily="34" charset="-128"/>
                <a:cs typeface="Arial" charset="0"/>
              </a:rPr>
              <a:t>:  12,45  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km</a:t>
            </a: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Valoare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: 420.511.921,44 lei</a:t>
            </a: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Termen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de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finalizare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: 19.03.2016</a:t>
            </a:r>
            <a:endParaRPr lang="en-GB" sz="400" dirty="0">
              <a:latin typeface="Arial" charset="0"/>
              <a:ea typeface="MS PGothic" pitchFamily="34" charset="-128"/>
              <a:cs typeface="Arial" charset="0"/>
            </a:endParaRPr>
          </a:p>
        </p:txBody>
      </p:sp>
      <p:sp>
        <p:nvSpPr>
          <p:cNvPr id="155" name="AutoShape 26"/>
          <p:cNvSpPr>
            <a:spLocks noChangeAspect="1" noChangeArrowheads="1"/>
          </p:cNvSpPr>
          <p:nvPr/>
        </p:nvSpPr>
        <p:spPr bwMode="auto">
          <a:xfrm>
            <a:off x="2365042" y="2681282"/>
            <a:ext cx="874566" cy="323848"/>
          </a:xfrm>
          <a:prstGeom prst="wedgeRectCallout">
            <a:avLst>
              <a:gd name="adj1" fmla="val 73977"/>
              <a:gd name="adj2" fmla="val 74136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3468" tIns="8081" rIns="13468" bIns="8081" anchor="ctr" anchorCtr="1"/>
          <a:lstStyle/>
          <a:p>
            <a:pPr defTabSz="684213" eaLnBrk="0" hangingPunct="0"/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SEBE</a:t>
            </a:r>
            <a:r>
              <a:rPr lang="ro-RO" sz="400" b="1" dirty="0" smtClean="0">
                <a:latin typeface="Arial" charset="0"/>
                <a:ea typeface="MS PGothic" pitchFamily="34" charset="-128"/>
                <a:cs typeface="Arial" charset="0"/>
              </a:rPr>
              <a:t>Ș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 </a:t>
            </a:r>
            <a:r>
              <a:rPr lang="en-GB" sz="400" b="1" dirty="0">
                <a:latin typeface="Arial" charset="0"/>
                <a:ea typeface="MS PGothic" pitchFamily="34" charset="-128"/>
                <a:cs typeface="Arial" charset="0"/>
              </a:rPr>
              <a:t>– 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TURDA -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Lotul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2</a:t>
            </a:r>
            <a:endParaRPr lang="en-GB" sz="400" dirty="0">
              <a:latin typeface="Arial" charset="0"/>
              <a:ea typeface="MS PGothic" pitchFamily="34" charset="-128"/>
              <a:cs typeface="Arial" charset="0"/>
            </a:endParaRP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Lungime</a:t>
            </a:r>
            <a:r>
              <a:rPr lang="en-GB" sz="400" dirty="0">
                <a:latin typeface="Arial" charset="0"/>
                <a:ea typeface="MS PGothic" pitchFamily="34" charset="-128"/>
                <a:cs typeface="Arial" charset="0"/>
              </a:rPr>
              <a:t>: 24,25 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km</a:t>
            </a: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Valoare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: 549.332.493,62 lei</a:t>
            </a: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Termen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de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finalizare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: 02.10.2016</a:t>
            </a:r>
            <a:endParaRPr lang="en-GB" sz="400" dirty="0">
              <a:latin typeface="Arial" charset="0"/>
              <a:ea typeface="MS PGothic" pitchFamily="34" charset="-128"/>
              <a:cs typeface="Arial" charset="0"/>
            </a:endParaRPr>
          </a:p>
        </p:txBody>
      </p:sp>
      <p:sp>
        <p:nvSpPr>
          <p:cNvPr id="156" name="Dreptunghi 155"/>
          <p:cNvSpPr/>
          <p:nvPr/>
        </p:nvSpPr>
        <p:spPr>
          <a:xfrm>
            <a:off x="8709356" y="205347"/>
            <a:ext cx="216024" cy="72008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157" name="Dreptunghi 156"/>
          <p:cNvSpPr/>
          <p:nvPr/>
        </p:nvSpPr>
        <p:spPr>
          <a:xfrm>
            <a:off x="8711856" y="380232"/>
            <a:ext cx="216024" cy="72008"/>
          </a:xfrm>
          <a:prstGeom prst="rect">
            <a:avLst/>
          </a:prstGeom>
          <a:solidFill>
            <a:srgbClr val="7030A0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  <p:sp>
        <p:nvSpPr>
          <p:cNvPr id="160" name="AutoShape 5"/>
          <p:cNvSpPr>
            <a:spLocks noChangeAspect="1" noChangeArrowheads="1"/>
          </p:cNvSpPr>
          <p:nvPr/>
        </p:nvSpPr>
        <p:spPr bwMode="auto">
          <a:xfrm>
            <a:off x="4786314" y="785794"/>
            <a:ext cx="1152128" cy="391143"/>
          </a:xfrm>
          <a:prstGeom prst="wedgeRectCallout">
            <a:avLst>
              <a:gd name="adj1" fmla="val -110121"/>
              <a:gd name="adj2" fmla="val 387832"/>
            </a:avLst>
          </a:prstGeom>
          <a:solidFill>
            <a:schemeClr val="tx2">
              <a:lumMod val="20000"/>
              <a:lumOff val="80000"/>
            </a:schemeClr>
          </a:solidFill>
          <a:ln w="9525" algn="ctr">
            <a:solidFill>
              <a:srgbClr val="FF0000"/>
            </a:solidFill>
            <a:miter lim="800000"/>
            <a:headEnd/>
            <a:tailEnd/>
          </a:ln>
        </p:spPr>
        <p:txBody>
          <a:bodyPr wrap="square" lIns="18000" tIns="10800" rIns="18000" bIns="10800" anchor="ctr" anchorCtr="1">
            <a:spAutoFit/>
          </a:bodyPr>
          <a:lstStyle/>
          <a:p>
            <a:pPr defTabSz="457200" eaLnBrk="0" hangingPunct="0"/>
            <a:r>
              <a:rPr lang="en-GB" sz="400" b="1" dirty="0" smtClean="0">
                <a:latin typeface="Arial" charset="0"/>
              </a:rPr>
              <a:t>AUTOSTRADA BRA</a:t>
            </a:r>
            <a:r>
              <a:rPr lang="ro-RO" sz="400" b="1" dirty="0" smtClean="0">
                <a:latin typeface="Arial" charset="0"/>
              </a:rPr>
              <a:t>Ș</a:t>
            </a:r>
            <a:r>
              <a:rPr lang="en-GB" sz="400" b="1" dirty="0" smtClean="0">
                <a:latin typeface="Arial" charset="0"/>
              </a:rPr>
              <a:t>OV – BOR</a:t>
            </a:r>
            <a:r>
              <a:rPr lang="ro-RO" sz="400" b="1" dirty="0" smtClean="0">
                <a:latin typeface="Arial" charset="0"/>
              </a:rPr>
              <a:t>Ș</a:t>
            </a:r>
            <a:endParaRPr lang="en-GB" sz="400" b="1" dirty="0" smtClean="0">
              <a:latin typeface="Arial" charset="0"/>
            </a:endParaRPr>
          </a:p>
          <a:p>
            <a:pPr defTabSz="457200" eaLnBrk="0" hangingPunct="0"/>
            <a:r>
              <a:rPr lang="en-GB" sz="400" b="1" dirty="0" smtClean="0">
                <a:latin typeface="Arial" charset="0"/>
              </a:rPr>
              <a:t>TG</a:t>
            </a:r>
            <a:r>
              <a:rPr lang="en-GB" sz="400" b="1" dirty="0">
                <a:latin typeface="Arial" charset="0"/>
              </a:rPr>
              <a:t>. </a:t>
            </a:r>
            <a:r>
              <a:rPr lang="en-GB" sz="400" b="1" dirty="0" smtClean="0">
                <a:latin typeface="Arial" charset="0"/>
              </a:rPr>
              <a:t>MURE</a:t>
            </a:r>
            <a:r>
              <a:rPr lang="ro-RO" sz="400" b="1" dirty="0" smtClean="0">
                <a:latin typeface="Arial" charset="0"/>
              </a:rPr>
              <a:t>Ș</a:t>
            </a:r>
            <a:r>
              <a:rPr lang="en-GB" sz="400" b="1" dirty="0" smtClean="0">
                <a:latin typeface="Arial" charset="0"/>
              </a:rPr>
              <a:t> </a:t>
            </a:r>
            <a:r>
              <a:rPr lang="en-GB" sz="400" b="1" dirty="0">
                <a:latin typeface="Arial" charset="0"/>
              </a:rPr>
              <a:t>– </a:t>
            </a:r>
            <a:r>
              <a:rPr lang="en-GB" sz="400" b="1" dirty="0" smtClean="0">
                <a:latin typeface="Arial" charset="0"/>
              </a:rPr>
              <a:t>C</a:t>
            </a:r>
            <a:r>
              <a:rPr lang="ro-RO" sz="400" b="1" dirty="0" smtClean="0">
                <a:latin typeface="Arial" charset="0"/>
              </a:rPr>
              <a:t>Â</a:t>
            </a:r>
            <a:r>
              <a:rPr lang="en-GB" sz="400" b="1" dirty="0" smtClean="0">
                <a:latin typeface="Arial" charset="0"/>
              </a:rPr>
              <a:t>MPIA </a:t>
            </a:r>
            <a:r>
              <a:rPr lang="en-GB" sz="400" b="1" dirty="0">
                <a:latin typeface="Arial" charset="0"/>
              </a:rPr>
              <a:t>TURZII</a:t>
            </a:r>
          </a:p>
          <a:p>
            <a:pPr defTabSz="457200" eaLnBrk="0" hangingPunct="0"/>
            <a:r>
              <a:rPr lang="en-GB" sz="400" dirty="0" err="1">
                <a:latin typeface="Arial" charset="0"/>
              </a:rPr>
              <a:t>Lungime</a:t>
            </a:r>
            <a:r>
              <a:rPr lang="en-GB" sz="400" dirty="0">
                <a:latin typeface="Arial" charset="0"/>
              </a:rPr>
              <a:t>: 56,50 </a:t>
            </a:r>
            <a:r>
              <a:rPr lang="en-GB" sz="400" dirty="0" smtClean="0">
                <a:latin typeface="Arial" charset="0"/>
              </a:rPr>
              <a:t>km (5 </a:t>
            </a:r>
            <a:r>
              <a:rPr lang="en-GB" sz="400" dirty="0" err="1" smtClean="0">
                <a:latin typeface="Arial" charset="0"/>
              </a:rPr>
              <a:t>loturi</a:t>
            </a:r>
            <a:r>
              <a:rPr lang="en-GB" sz="400" dirty="0" smtClean="0">
                <a:latin typeface="Arial" charset="0"/>
              </a:rPr>
              <a:t>)</a:t>
            </a:r>
          </a:p>
          <a:p>
            <a:pPr defTabSz="457200" eaLnBrk="0" hangingPunct="0"/>
            <a:r>
              <a:rPr lang="en-GB" sz="400" dirty="0" err="1" smtClean="0">
                <a:latin typeface="Arial" charset="0"/>
              </a:rPr>
              <a:t>Stadiul</a:t>
            </a:r>
            <a:r>
              <a:rPr lang="en-GB" sz="400" dirty="0" smtClean="0">
                <a:latin typeface="Arial" charset="0"/>
              </a:rPr>
              <a:t> actual: </a:t>
            </a:r>
            <a:r>
              <a:rPr lang="en-GB" sz="400" dirty="0" err="1" smtClean="0">
                <a:latin typeface="Arial" charset="0"/>
              </a:rPr>
              <a:t>licitatie</a:t>
            </a:r>
            <a:r>
              <a:rPr lang="en-GB" sz="400" dirty="0" smtClean="0">
                <a:latin typeface="Arial" charset="0"/>
              </a:rPr>
              <a:t> </a:t>
            </a:r>
            <a:r>
              <a:rPr lang="en-GB" sz="400" dirty="0" err="1" smtClean="0">
                <a:latin typeface="Arial" charset="0"/>
              </a:rPr>
              <a:t>executie</a:t>
            </a:r>
            <a:r>
              <a:rPr lang="en-GB" sz="400" dirty="0" smtClean="0">
                <a:latin typeface="Arial" charset="0"/>
              </a:rPr>
              <a:t> </a:t>
            </a:r>
            <a:r>
              <a:rPr lang="en-GB" sz="400" dirty="0" err="1" smtClean="0">
                <a:latin typeface="Arial" charset="0"/>
              </a:rPr>
              <a:t>lucrari</a:t>
            </a:r>
            <a:r>
              <a:rPr lang="en-GB" sz="400" dirty="0" smtClean="0">
                <a:latin typeface="Arial" charset="0"/>
              </a:rPr>
              <a:t> ; </a:t>
            </a:r>
            <a:r>
              <a:rPr lang="en-GB" sz="400" dirty="0" err="1" smtClean="0">
                <a:latin typeface="Arial" charset="0"/>
              </a:rPr>
              <a:t>desemnare</a:t>
            </a:r>
            <a:r>
              <a:rPr lang="en-GB" sz="400" dirty="0" smtClean="0">
                <a:latin typeface="Arial" charset="0"/>
              </a:rPr>
              <a:t> </a:t>
            </a:r>
            <a:r>
              <a:rPr lang="en-GB" sz="400" dirty="0" err="1" smtClean="0">
                <a:latin typeface="Arial" charset="0"/>
              </a:rPr>
              <a:t>castigatori</a:t>
            </a:r>
            <a:r>
              <a:rPr lang="en-GB" sz="400" dirty="0" smtClean="0">
                <a:latin typeface="Arial" charset="0"/>
              </a:rPr>
              <a:t> – </a:t>
            </a:r>
            <a:r>
              <a:rPr lang="en-GB" sz="400" dirty="0" err="1" smtClean="0">
                <a:latin typeface="Arial" charset="0"/>
              </a:rPr>
              <a:t>ianuarie</a:t>
            </a:r>
            <a:r>
              <a:rPr lang="en-GB" sz="400" dirty="0" smtClean="0">
                <a:latin typeface="Arial" charset="0"/>
              </a:rPr>
              <a:t> 2015</a:t>
            </a:r>
          </a:p>
          <a:p>
            <a:pPr defTabSz="457200" eaLnBrk="0" hangingPunct="0"/>
            <a:r>
              <a:rPr lang="en-GB" sz="400" dirty="0" err="1" smtClean="0">
                <a:latin typeface="Arial" charset="0"/>
              </a:rPr>
              <a:t>Estimare</a:t>
            </a:r>
            <a:r>
              <a:rPr lang="en-GB" sz="400" dirty="0" smtClean="0">
                <a:latin typeface="Arial" charset="0"/>
              </a:rPr>
              <a:t> </a:t>
            </a:r>
            <a:r>
              <a:rPr lang="en-GB" sz="400" dirty="0" err="1" smtClean="0">
                <a:latin typeface="Arial" charset="0"/>
              </a:rPr>
              <a:t>incepere</a:t>
            </a:r>
            <a:r>
              <a:rPr lang="en-GB" sz="400" dirty="0" smtClean="0">
                <a:latin typeface="Arial" charset="0"/>
              </a:rPr>
              <a:t> </a:t>
            </a:r>
            <a:r>
              <a:rPr lang="en-GB" sz="400" dirty="0" err="1" smtClean="0">
                <a:latin typeface="Arial" charset="0"/>
              </a:rPr>
              <a:t>lucrari</a:t>
            </a:r>
            <a:r>
              <a:rPr lang="en-GB" sz="400" dirty="0" smtClean="0">
                <a:latin typeface="Arial" charset="0"/>
              </a:rPr>
              <a:t>: </a:t>
            </a:r>
            <a:r>
              <a:rPr lang="en-GB" sz="400" dirty="0" err="1" smtClean="0">
                <a:latin typeface="Arial" charset="0"/>
              </a:rPr>
              <a:t>aprilie</a:t>
            </a:r>
            <a:r>
              <a:rPr lang="en-GB" sz="400" dirty="0" smtClean="0">
                <a:latin typeface="Arial" charset="0"/>
              </a:rPr>
              <a:t> 2015</a:t>
            </a:r>
            <a:endParaRPr lang="en-GB" sz="400" dirty="0">
              <a:latin typeface="Arial" charset="0"/>
            </a:endParaRPr>
          </a:p>
        </p:txBody>
      </p:sp>
      <p:sp>
        <p:nvSpPr>
          <p:cNvPr id="163" name="Line 104"/>
          <p:cNvSpPr>
            <a:spLocks noChangeShapeType="1"/>
          </p:cNvSpPr>
          <p:nvPr/>
        </p:nvSpPr>
        <p:spPr bwMode="auto">
          <a:xfrm flipV="1">
            <a:off x="3732809" y="2504806"/>
            <a:ext cx="587402" cy="57156"/>
          </a:xfrm>
          <a:prstGeom prst="line">
            <a:avLst/>
          </a:prstGeom>
          <a:noFill/>
          <a:ln w="57150">
            <a:solidFill>
              <a:srgbClr val="7030A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4" name="Oval 50"/>
          <p:cNvSpPr>
            <a:spLocks noChangeArrowheads="1"/>
          </p:cNvSpPr>
          <p:nvPr/>
        </p:nvSpPr>
        <p:spPr bwMode="auto">
          <a:xfrm>
            <a:off x="3588061" y="2505073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6" name="AutoShape 26"/>
          <p:cNvSpPr>
            <a:spLocks noChangeAspect="1" noChangeArrowheads="1"/>
          </p:cNvSpPr>
          <p:nvPr/>
        </p:nvSpPr>
        <p:spPr bwMode="auto">
          <a:xfrm>
            <a:off x="3143240" y="4857760"/>
            <a:ext cx="1059030" cy="357190"/>
          </a:xfrm>
          <a:prstGeom prst="wedgeRectCallout">
            <a:avLst>
              <a:gd name="adj1" fmla="val 69913"/>
              <a:gd name="adj2" fmla="val -152088"/>
            </a:avLst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13468" tIns="8081" rIns="13468" bIns="8081" anchor="ctr" anchorCtr="1"/>
          <a:lstStyle/>
          <a:p>
            <a:pPr defTabSz="684213" eaLnBrk="0" hangingPunct="0"/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SIBIU – PITE</a:t>
            </a:r>
            <a:r>
              <a:rPr lang="ro-RO" sz="400" b="1" dirty="0" smtClean="0">
                <a:latin typeface="Arial" charset="0"/>
                <a:ea typeface="MS PGothic" pitchFamily="34" charset="-128"/>
                <a:cs typeface="Arial" charset="0"/>
              </a:rPr>
              <a:t>Ș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TI</a:t>
            </a: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Lungime</a:t>
            </a:r>
            <a:r>
              <a:rPr lang="en-GB" sz="400" dirty="0">
                <a:latin typeface="Arial" charset="0"/>
                <a:ea typeface="MS PGothic" pitchFamily="34" charset="-128"/>
                <a:cs typeface="Arial" charset="0"/>
              </a:rPr>
              <a:t>: 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115 km</a:t>
            </a: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Stadiul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actual: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licita</a:t>
            </a:r>
            <a:r>
              <a:rPr lang="ro-RO" sz="400" dirty="0" smtClean="0">
                <a:latin typeface="Arial" charset="0"/>
                <a:ea typeface="MS PGothic" pitchFamily="34" charset="-128"/>
                <a:cs typeface="Arial" charset="0"/>
              </a:rPr>
              <a:t>ț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ie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SF </a:t>
            </a:r>
            <a:r>
              <a:rPr lang="ro-RO" sz="400" dirty="0" smtClean="0">
                <a:latin typeface="Arial" charset="0"/>
                <a:ea typeface="MS PGothic" pitchFamily="34" charset="-128"/>
                <a:cs typeface="Arial" charset="0"/>
              </a:rPr>
              <a:t>î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n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derulare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–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evaluare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oferte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;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desemnare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ca</a:t>
            </a:r>
            <a:r>
              <a:rPr lang="ro-RO" sz="400" dirty="0" smtClean="0">
                <a:latin typeface="Arial" charset="0"/>
                <a:ea typeface="MS PGothic" pitchFamily="34" charset="-128"/>
                <a:cs typeface="Arial" charset="0"/>
              </a:rPr>
              <a:t>ș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tig</a:t>
            </a:r>
            <a:r>
              <a:rPr lang="ro-RO" sz="400" dirty="0" smtClean="0">
                <a:latin typeface="Arial" charset="0"/>
                <a:ea typeface="MS PGothic" pitchFamily="34" charset="-128"/>
                <a:cs typeface="Arial" charset="0"/>
              </a:rPr>
              <a:t>ă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tor –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februarie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2015</a:t>
            </a:r>
            <a:endParaRPr lang="en-GB" sz="400" dirty="0">
              <a:latin typeface="Arial" charset="0"/>
              <a:ea typeface="MS PGothic" pitchFamily="34" charset="-128"/>
              <a:cs typeface="Arial" charset="0"/>
            </a:endParaRPr>
          </a:p>
        </p:txBody>
      </p:sp>
      <p:sp>
        <p:nvSpPr>
          <p:cNvPr id="167" name="Dreptunghi 166"/>
          <p:cNvSpPr/>
          <p:nvPr/>
        </p:nvSpPr>
        <p:spPr>
          <a:xfrm>
            <a:off x="8646896" y="573410"/>
            <a:ext cx="288032" cy="11414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 algn="ctr">
            <a:solidFill>
              <a:srgbClr val="FF0000"/>
            </a:solidFill>
            <a:miter lim="800000"/>
            <a:headEnd/>
            <a:tailEnd/>
          </a:ln>
        </p:spPr>
        <p:txBody>
          <a:bodyPr wrap="square" lIns="18000" tIns="10800" rIns="18000" bIns="10800" anchor="ctr" anchorCtr="1">
            <a:spAutoFit/>
          </a:bodyPr>
          <a:lstStyle/>
          <a:p>
            <a:pPr algn="ctr" defTabSz="457200" eaLnBrk="0" hangingPunct="0"/>
            <a:endParaRPr lang="ro-RO" sz="6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68" name="Dreptunghi 167"/>
          <p:cNvSpPr/>
          <p:nvPr/>
        </p:nvSpPr>
        <p:spPr>
          <a:xfrm>
            <a:off x="8646896" y="725810"/>
            <a:ext cx="288032" cy="11414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13468" tIns="8081" rIns="13468" bIns="8081" anchor="ctr" anchorCtr="1"/>
          <a:lstStyle/>
          <a:p>
            <a:pPr defTabSz="684213" eaLnBrk="0" hangingPunct="0"/>
            <a:endParaRPr lang="ro-RO" sz="600" dirty="0">
              <a:solidFill>
                <a:schemeClr val="dk1"/>
              </a:solidFill>
              <a:latin typeface="Arial" charset="0"/>
              <a:ea typeface="MS PGothic" pitchFamily="34" charset="-128"/>
              <a:cs typeface="Arial" charset="0"/>
            </a:endParaRPr>
          </a:p>
        </p:txBody>
      </p:sp>
      <p:sp>
        <p:nvSpPr>
          <p:cNvPr id="129" name="Freeform 128"/>
          <p:cNvSpPr/>
          <p:nvPr/>
        </p:nvSpPr>
        <p:spPr>
          <a:xfrm>
            <a:off x="2493010" y="1844040"/>
            <a:ext cx="753110" cy="228600"/>
          </a:xfrm>
          <a:custGeom>
            <a:avLst/>
            <a:gdLst>
              <a:gd name="connsiteX0" fmla="*/ 753110 w 753110"/>
              <a:gd name="connsiteY0" fmla="*/ 228600 h 228600"/>
              <a:gd name="connsiteX1" fmla="*/ 562610 w 753110"/>
              <a:gd name="connsiteY1" fmla="*/ 114300 h 228600"/>
              <a:gd name="connsiteX2" fmla="*/ 295910 w 753110"/>
              <a:gd name="connsiteY2" fmla="*/ 83820 h 228600"/>
              <a:gd name="connsiteX3" fmla="*/ 44450 w 753110"/>
              <a:gd name="connsiteY3" fmla="*/ 15240 h 228600"/>
              <a:gd name="connsiteX4" fmla="*/ 29210 w 753110"/>
              <a:gd name="connsiteY4" fmla="*/ 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3110" h="228600">
                <a:moveTo>
                  <a:pt x="753110" y="228600"/>
                </a:moveTo>
                <a:cubicBezTo>
                  <a:pt x="695960" y="183515"/>
                  <a:pt x="638810" y="138430"/>
                  <a:pt x="562610" y="114300"/>
                </a:cubicBezTo>
                <a:cubicBezTo>
                  <a:pt x="486410" y="90170"/>
                  <a:pt x="382270" y="100330"/>
                  <a:pt x="295910" y="83820"/>
                </a:cubicBezTo>
                <a:cubicBezTo>
                  <a:pt x="209550" y="67310"/>
                  <a:pt x="88900" y="29210"/>
                  <a:pt x="44450" y="15240"/>
                </a:cubicBezTo>
                <a:cubicBezTo>
                  <a:pt x="0" y="1270"/>
                  <a:pt x="14605" y="635"/>
                  <a:pt x="29210" y="0"/>
                </a:cubicBezTo>
              </a:path>
            </a:pathLst>
          </a:custGeom>
          <a:noFill/>
          <a:ln w="57150">
            <a:solidFill>
              <a:srgbClr val="7030A0"/>
            </a:solidFill>
            <a:round/>
            <a:headEnd/>
            <a:tailEnd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AutoShape 26"/>
          <p:cNvSpPr>
            <a:spLocks noChangeAspect="1" noChangeArrowheads="1"/>
          </p:cNvSpPr>
          <p:nvPr/>
        </p:nvSpPr>
        <p:spPr bwMode="auto">
          <a:xfrm>
            <a:off x="1500166" y="1000108"/>
            <a:ext cx="928694" cy="285752"/>
          </a:xfrm>
          <a:prstGeom prst="wedgeRectCallout">
            <a:avLst>
              <a:gd name="adj1" fmla="val 70149"/>
              <a:gd name="adj2" fmla="val 247800"/>
            </a:avLst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13468" tIns="8081" rIns="13468" bIns="8081" anchor="ctr" anchorCtr="1"/>
          <a:lstStyle/>
          <a:p>
            <a:pPr defTabSz="684213" eaLnBrk="0" hangingPunct="0"/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AUTOSTRADA BRA</a:t>
            </a:r>
            <a:r>
              <a:rPr lang="ro-RO" sz="400" b="1" dirty="0" smtClean="0">
                <a:latin typeface="Arial" charset="0"/>
                <a:ea typeface="MS PGothic" pitchFamily="34" charset="-128"/>
                <a:cs typeface="Arial" charset="0"/>
              </a:rPr>
              <a:t>Ș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OV – BOR</a:t>
            </a:r>
            <a:r>
              <a:rPr lang="ro-RO" sz="400" b="1" dirty="0" smtClean="0">
                <a:latin typeface="Arial" charset="0"/>
                <a:ea typeface="MS PGothic" pitchFamily="34" charset="-128"/>
                <a:cs typeface="Arial" charset="0"/>
              </a:rPr>
              <a:t>Ș</a:t>
            </a:r>
            <a:endParaRPr lang="en-GB" sz="400" b="1" dirty="0" smtClean="0">
              <a:latin typeface="Arial" charset="0"/>
              <a:ea typeface="MS PGothic" pitchFamily="34" charset="-128"/>
              <a:cs typeface="Arial" charset="0"/>
            </a:endParaRPr>
          </a:p>
          <a:p>
            <a:pPr defTabSz="684213" eaLnBrk="0" hangingPunct="0"/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MIH</a:t>
            </a:r>
            <a:r>
              <a:rPr lang="ro-RO" sz="400" b="1" dirty="0" smtClean="0">
                <a:latin typeface="Arial" charset="0"/>
                <a:ea typeface="MS PGothic" pitchFamily="34" charset="-128"/>
                <a:cs typeface="Arial" charset="0"/>
              </a:rPr>
              <a:t>ĂI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ESTI – SUPLACU DE BARCAU</a:t>
            </a: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Lungime</a:t>
            </a:r>
            <a:r>
              <a:rPr lang="en-GB" sz="400" dirty="0">
                <a:latin typeface="Arial" charset="0"/>
                <a:ea typeface="MS PGothic" pitchFamily="34" charset="-128"/>
                <a:cs typeface="Arial" charset="0"/>
              </a:rPr>
              <a:t>: 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88.8 km</a:t>
            </a: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Stadiul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actual: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proiectare</a:t>
            </a:r>
            <a:endParaRPr lang="en-GB" sz="400" dirty="0" smtClean="0">
              <a:latin typeface="Arial" charset="0"/>
              <a:ea typeface="MS PGothic" pitchFamily="34" charset="-128"/>
              <a:cs typeface="Arial" charset="0"/>
            </a:endParaRPr>
          </a:p>
        </p:txBody>
      </p:sp>
      <p:sp>
        <p:nvSpPr>
          <p:cNvPr id="132" name="Freeform 131"/>
          <p:cNvSpPr/>
          <p:nvPr/>
        </p:nvSpPr>
        <p:spPr>
          <a:xfrm>
            <a:off x="1728789" y="1743075"/>
            <a:ext cx="766762" cy="96837"/>
          </a:xfrm>
          <a:custGeom>
            <a:avLst/>
            <a:gdLst>
              <a:gd name="connsiteX0" fmla="*/ 766762 w 766762"/>
              <a:gd name="connsiteY0" fmla="*/ 90488 h 96837"/>
              <a:gd name="connsiteX1" fmla="*/ 461962 w 766762"/>
              <a:gd name="connsiteY1" fmla="*/ 71438 h 96837"/>
              <a:gd name="connsiteX2" fmla="*/ 195262 w 766762"/>
              <a:gd name="connsiteY2" fmla="*/ 95250 h 96837"/>
              <a:gd name="connsiteX3" fmla="*/ 100012 w 766762"/>
              <a:gd name="connsiteY3" fmla="*/ 61913 h 96837"/>
              <a:gd name="connsiteX4" fmla="*/ 0 w 766762"/>
              <a:gd name="connsiteY4" fmla="*/ 0 h 96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6762" h="96837">
                <a:moveTo>
                  <a:pt x="766762" y="90488"/>
                </a:moveTo>
                <a:cubicBezTo>
                  <a:pt x="661987" y="80566"/>
                  <a:pt x="557212" y="70644"/>
                  <a:pt x="461962" y="71438"/>
                </a:cubicBezTo>
                <a:cubicBezTo>
                  <a:pt x="366712" y="72232"/>
                  <a:pt x="255587" y="96837"/>
                  <a:pt x="195262" y="95250"/>
                </a:cubicBezTo>
                <a:cubicBezTo>
                  <a:pt x="134937" y="93663"/>
                  <a:pt x="132556" y="77788"/>
                  <a:pt x="100012" y="61913"/>
                </a:cubicBezTo>
                <a:cubicBezTo>
                  <a:pt x="67468" y="46038"/>
                  <a:pt x="33734" y="23019"/>
                  <a:pt x="0" y="0"/>
                </a:cubicBezTo>
              </a:path>
            </a:pathLst>
          </a:custGeom>
          <a:noFill/>
          <a:ln w="57150">
            <a:solidFill>
              <a:srgbClr val="7030A0"/>
            </a:solidFill>
            <a:round/>
            <a:headEnd/>
            <a:tailEnd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Oval 49"/>
          <p:cNvSpPr>
            <a:spLocks noChangeArrowheads="1"/>
          </p:cNvSpPr>
          <p:nvPr/>
        </p:nvSpPr>
        <p:spPr bwMode="auto">
          <a:xfrm>
            <a:off x="3214678" y="2052626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4" name="Oval 49"/>
          <p:cNvSpPr>
            <a:spLocks noChangeArrowheads="1"/>
          </p:cNvSpPr>
          <p:nvPr/>
        </p:nvSpPr>
        <p:spPr bwMode="auto">
          <a:xfrm>
            <a:off x="2443150" y="1800215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8" name="Oval 49"/>
          <p:cNvSpPr>
            <a:spLocks noChangeArrowheads="1"/>
          </p:cNvSpPr>
          <p:nvPr/>
        </p:nvSpPr>
        <p:spPr bwMode="auto">
          <a:xfrm>
            <a:off x="1704955" y="1714488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9" name="AutoShape 35"/>
          <p:cNvSpPr>
            <a:spLocks noChangeAspect="1" noChangeArrowheads="1"/>
          </p:cNvSpPr>
          <p:nvPr/>
        </p:nvSpPr>
        <p:spPr bwMode="auto">
          <a:xfrm>
            <a:off x="428596" y="1000108"/>
            <a:ext cx="1000132" cy="391143"/>
          </a:xfrm>
          <a:prstGeom prst="wedgeRectCallout">
            <a:avLst>
              <a:gd name="adj1" fmla="val 99376"/>
              <a:gd name="adj2" fmla="val 155147"/>
            </a:avLst>
          </a:prstGeom>
          <a:solidFill>
            <a:schemeClr val="tx2">
              <a:lumMod val="20000"/>
              <a:lumOff val="80000"/>
            </a:schemeClr>
          </a:solidFill>
          <a:ln w="9525" algn="ctr">
            <a:solidFill>
              <a:srgbClr val="FF0000"/>
            </a:solidFill>
            <a:miter lim="800000"/>
            <a:headEnd/>
            <a:tailEnd/>
          </a:ln>
        </p:spPr>
        <p:txBody>
          <a:bodyPr wrap="square" lIns="18000" tIns="10800" rIns="18000" bIns="10800" anchor="ctr" anchorCtr="1">
            <a:spAutoFit/>
          </a:bodyPr>
          <a:lstStyle/>
          <a:p>
            <a:pPr defTabSz="457200" eaLnBrk="0" hangingPunct="0"/>
            <a:r>
              <a:rPr lang="en-GB" sz="400" b="1" dirty="0">
                <a:latin typeface="Arial" charset="0"/>
              </a:rPr>
              <a:t>AUTOSTRADA </a:t>
            </a:r>
            <a:r>
              <a:rPr lang="en-GB" sz="400" b="1" dirty="0" smtClean="0">
                <a:latin typeface="Arial" charset="0"/>
              </a:rPr>
              <a:t>BRA</a:t>
            </a:r>
            <a:r>
              <a:rPr lang="ro-RO" sz="400" b="1" dirty="0" smtClean="0">
                <a:latin typeface="Arial" charset="0"/>
              </a:rPr>
              <a:t>Ș</a:t>
            </a:r>
            <a:r>
              <a:rPr lang="en-GB" sz="400" b="1" dirty="0" smtClean="0">
                <a:latin typeface="Arial" charset="0"/>
              </a:rPr>
              <a:t>OV </a:t>
            </a:r>
            <a:r>
              <a:rPr lang="en-GB" sz="400" b="1" dirty="0">
                <a:latin typeface="Arial" charset="0"/>
              </a:rPr>
              <a:t>– </a:t>
            </a:r>
            <a:r>
              <a:rPr lang="en-GB" sz="400" b="1" dirty="0" smtClean="0">
                <a:latin typeface="Arial" charset="0"/>
              </a:rPr>
              <a:t>BOR</a:t>
            </a:r>
            <a:r>
              <a:rPr lang="ro-RO" sz="400" b="1" dirty="0" smtClean="0">
                <a:latin typeface="Arial" charset="0"/>
              </a:rPr>
              <a:t>Ș</a:t>
            </a:r>
            <a:endParaRPr lang="en-GB" sz="400" b="1" dirty="0">
              <a:latin typeface="Arial" charset="0"/>
            </a:endParaRPr>
          </a:p>
          <a:p>
            <a:pPr defTabSz="457200" eaLnBrk="0" hangingPunct="0"/>
            <a:r>
              <a:rPr lang="en-GB" sz="400" b="1" dirty="0" smtClean="0">
                <a:latin typeface="Arial" charset="0"/>
              </a:rPr>
              <a:t>SUPLACU DE BARC</a:t>
            </a:r>
            <a:r>
              <a:rPr lang="ro-RO" sz="400" b="1" dirty="0" smtClean="0">
                <a:latin typeface="Arial" charset="0"/>
              </a:rPr>
              <a:t>Ă</a:t>
            </a:r>
            <a:r>
              <a:rPr lang="en-GB" sz="400" b="1" dirty="0" smtClean="0">
                <a:latin typeface="Arial" charset="0"/>
              </a:rPr>
              <a:t>U – BOR</a:t>
            </a:r>
            <a:r>
              <a:rPr lang="ro-RO" sz="400" b="1" dirty="0" smtClean="0">
                <a:latin typeface="Arial" charset="0"/>
              </a:rPr>
              <a:t>Ș</a:t>
            </a:r>
            <a:r>
              <a:rPr lang="en-GB" sz="400" b="1" dirty="0" smtClean="0">
                <a:latin typeface="Arial" charset="0"/>
              </a:rPr>
              <a:t>,</a:t>
            </a:r>
          </a:p>
          <a:p>
            <a:pPr defTabSz="457200" eaLnBrk="0" hangingPunct="0"/>
            <a:r>
              <a:rPr lang="en-GB" sz="400" dirty="0" err="1" smtClean="0">
                <a:latin typeface="Arial" charset="0"/>
              </a:rPr>
              <a:t>Lungime</a:t>
            </a:r>
            <a:r>
              <a:rPr lang="en-GB" sz="400" dirty="0">
                <a:latin typeface="Arial" charset="0"/>
              </a:rPr>
              <a:t>: 60,25 </a:t>
            </a:r>
            <a:r>
              <a:rPr lang="en-GB" sz="400" dirty="0" smtClean="0">
                <a:latin typeface="Arial" charset="0"/>
              </a:rPr>
              <a:t>km</a:t>
            </a:r>
          </a:p>
          <a:p>
            <a:pPr defTabSz="457200" eaLnBrk="0" hangingPunct="0"/>
            <a:r>
              <a:rPr lang="en-GB" sz="400" dirty="0" err="1" smtClean="0">
                <a:latin typeface="Arial" charset="0"/>
              </a:rPr>
              <a:t>Stadiul</a:t>
            </a:r>
            <a:r>
              <a:rPr lang="en-GB" sz="400" dirty="0" smtClean="0">
                <a:latin typeface="Arial" charset="0"/>
              </a:rPr>
              <a:t> actual: </a:t>
            </a:r>
            <a:r>
              <a:rPr lang="en-GB" sz="400" dirty="0" err="1" smtClean="0">
                <a:latin typeface="Arial" charset="0"/>
              </a:rPr>
              <a:t>licita</a:t>
            </a:r>
            <a:r>
              <a:rPr lang="ro-RO" sz="400" dirty="0" smtClean="0">
                <a:latin typeface="Arial" charset="0"/>
              </a:rPr>
              <a:t>ți</a:t>
            </a:r>
            <a:r>
              <a:rPr lang="en-GB" sz="400" dirty="0" smtClean="0">
                <a:latin typeface="Arial" charset="0"/>
              </a:rPr>
              <a:t>e </a:t>
            </a:r>
            <a:r>
              <a:rPr lang="en-GB" sz="400" dirty="0" err="1" smtClean="0">
                <a:latin typeface="Arial" charset="0"/>
              </a:rPr>
              <a:t>execu</a:t>
            </a:r>
            <a:r>
              <a:rPr lang="ro-RO" sz="400" dirty="0" smtClean="0">
                <a:latin typeface="Arial" charset="0"/>
              </a:rPr>
              <a:t>ți</a:t>
            </a:r>
            <a:r>
              <a:rPr lang="en-GB" sz="400" dirty="0" smtClean="0">
                <a:latin typeface="Arial" charset="0"/>
              </a:rPr>
              <a:t>e </a:t>
            </a:r>
            <a:r>
              <a:rPr lang="en-GB" sz="400" dirty="0" err="1" smtClean="0">
                <a:latin typeface="Arial" charset="0"/>
              </a:rPr>
              <a:t>lucr</a:t>
            </a:r>
            <a:r>
              <a:rPr lang="ro-RO" sz="400" dirty="0" smtClean="0">
                <a:latin typeface="Arial" charset="0"/>
              </a:rPr>
              <a:t>ă</a:t>
            </a:r>
            <a:r>
              <a:rPr lang="en-GB" sz="400" dirty="0" err="1" smtClean="0">
                <a:latin typeface="Arial" charset="0"/>
              </a:rPr>
              <a:t>ri</a:t>
            </a:r>
            <a:r>
              <a:rPr lang="en-GB" sz="400" dirty="0" smtClean="0">
                <a:latin typeface="Arial" charset="0"/>
              </a:rPr>
              <a:t> – </a:t>
            </a:r>
            <a:r>
              <a:rPr lang="en-GB" sz="400" dirty="0" err="1" smtClean="0">
                <a:latin typeface="Arial" charset="0"/>
              </a:rPr>
              <a:t>evaluare</a:t>
            </a:r>
            <a:r>
              <a:rPr lang="en-GB" sz="400" dirty="0" smtClean="0">
                <a:latin typeface="Arial" charset="0"/>
              </a:rPr>
              <a:t> </a:t>
            </a:r>
            <a:r>
              <a:rPr lang="en-GB" sz="400" dirty="0" err="1" smtClean="0">
                <a:latin typeface="Arial" charset="0"/>
              </a:rPr>
              <a:t>oferte</a:t>
            </a:r>
            <a:endParaRPr lang="en-GB" sz="400" dirty="0" smtClean="0">
              <a:latin typeface="Arial" charset="0"/>
            </a:endParaRPr>
          </a:p>
          <a:p>
            <a:pPr defTabSz="457200" eaLnBrk="0" hangingPunct="0"/>
            <a:r>
              <a:rPr lang="en-GB" sz="400" dirty="0" err="1" smtClean="0">
                <a:latin typeface="Arial" charset="0"/>
              </a:rPr>
              <a:t>Estimare</a:t>
            </a:r>
            <a:r>
              <a:rPr lang="en-GB" sz="400" dirty="0" smtClean="0">
                <a:latin typeface="Arial" charset="0"/>
              </a:rPr>
              <a:t> </a:t>
            </a:r>
            <a:r>
              <a:rPr lang="ro-RO" sz="400" dirty="0" err="1" smtClean="0">
                <a:latin typeface="Arial" charset="0"/>
              </a:rPr>
              <a:t>î</a:t>
            </a:r>
            <a:r>
              <a:rPr lang="en-GB" sz="400" dirty="0" err="1" smtClean="0">
                <a:latin typeface="Arial" charset="0"/>
              </a:rPr>
              <a:t>ncepere</a:t>
            </a:r>
            <a:r>
              <a:rPr lang="en-GB" sz="400" dirty="0" smtClean="0">
                <a:latin typeface="Arial" charset="0"/>
              </a:rPr>
              <a:t> </a:t>
            </a:r>
            <a:r>
              <a:rPr lang="en-GB" sz="400" dirty="0" err="1" smtClean="0">
                <a:latin typeface="Arial" charset="0"/>
              </a:rPr>
              <a:t>lucr</a:t>
            </a:r>
            <a:r>
              <a:rPr lang="ro-RO" sz="400" dirty="0" smtClean="0">
                <a:latin typeface="Arial" charset="0"/>
              </a:rPr>
              <a:t>ă</a:t>
            </a:r>
            <a:r>
              <a:rPr lang="en-GB" sz="400" dirty="0" err="1" smtClean="0">
                <a:latin typeface="Arial" charset="0"/>
              </a:rPr>
              <a:t>ri</a:t>
            </a:r>
            <a:r>
              <a:rPr lang="en-GB" sz="400" dirty="0" smtClean="0">
                <a:latin typeface="Arial" charset="0"/>
              </a:rPr>
              <a:t>: </a:t>
            </a:r>
            <a:r>
              <a:rPr lang="en-GB" sz="400" dirty="0" err="1" smtClean="0">
                <a:latin typeface="Arial" charset="0"/>
              </a:rPr>
              <a:t>aprilie</a:t>
            </a:r>
            <a:r>
              <a:rPr lang="en-GB" sz="400" dirty="0" smtClean="0">
                <a:latin typeface="Arial" charset="0"/>
              </a:rPr>
              <a:t> 2015</a:t>
            </a:r>
            <a:endParaRPr lang="en-GB" sz="400" dirty="0">
              <a:latin typeface="Arial" charset="0"/>
            </a:endParaRPr>
          </a:p>
        </p:txBody>
      </p:sp>
      <p:sp>
        <p:nvSpPr>
          <p:cNvPr id="162" name="AutoShape 26"/>
          <p:cNvSpPr>
            <a:spLocks noChangeAspect="1" noChangeArrowheads="1"/>
          </p:cNvSpPr>
          <p:nvPr/>
        </p:nvSpPr>
        <p:spPr bwMode="auto">
          <a:xfrm>
            <a:off x="2380282" y="3018470"/>
            <a:ext cx="874566" cy="328978"/>
          </a:xfrm>
          <a:prstGeom prst="wedgeRectCallout">
            <a:avLst>
              <a:gd name="adj1" fmla="val 64538"/>
              <a:gd name="adj2" fmla="val 51479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3468" tIns="8081" rIns="13468" bIns="8081" anchor="ctr" anchorCtr="1"/>
          <a:lstStyle/>
          <a:p>
            <a:pPr defTabSz="684213" eaLnBrk="0" hangingPunct="0"/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SEBE</a:t>
            </a:r>
            <a:r>
              <a:rPr lang="ro-RO" sz="400" b="1" dirty="0" smtClean="0">
                <a:latin typeface="Arial" charset="0"/>
                <a:ea typeface="MS PGothic" pitchFamily="34" charset="-128"/>
                <a:cs typeface="Arial" charset="0"/>
              </a:rPr>
              <a:t>Ș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 </a:t>
            </a:r>
            <a:r>
              <a:rPr lang="en-GB" sz="400" b="1" dirty="0">
                <a:latin typeface="Arial" charset="0"/>
                <a:ea typeface="MS PGothic" pitchFamily="34" charset="-128"/>
                <a:cs typeface="Arial" charset="0"/>
              </a:rPr>
              <a:t>– 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TURDA -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Lotul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1</a:t>
            </a:r>
            <a:endParaRPr lang="en-GB" sz="400" dirty="0">
              <a:latin typeface="Arial" charset="0"/>
              <a:ea typeface="MS PGothic" pitchFamily="34" charset="-128"/>
              <a:cs typeface="Arial" charset="0"/>
            </a:endParaRP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Lungime</a:t>
            </a:r>
            <a:r>
              <a:rPr lang="en-GB" sz="400" dirty="0">
                <a:latin typeface="Arial" charset="0"/>
                <a:ea typeface="MS PGothic" pitchFamily="34" charset="-128"/>
                <a:cs typeface="Arial" charset="0"/>
              </a:rPr>
              <a:t>: 17,00 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km</a:t>
            </a: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Valoare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: 541.739.137,21 lei</a:t>
            </a: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Termen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de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finalizare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: 02.10.2016</a:t>
            </a:r>
            <a:endParaRPr lang="en-GB" sz="400" dirty="0">
              <a:latin typeface="Arial" charset="0"/>
              <a:ea typeface="MS PGothic" pitchFamily="34" charset="-128"/>
              <a:cs typeface="Arial" charset="0"/>
            </a:endParaRPr>
          </a:p>
        </p:txBody>
      </p:sp>
      <p:sp>
        <p:nvSpPr>
          <p:cNvPr id="171" name="Freeform 170"/>
          <p:cNvSpPr/>
          <p:nvPr/>
        </p:nvSpPr>
        <p:spPr>
          <a:xfrm>
            <a:off x="6338888" y="2486025"/>
            <a:ext cx="85725" cy="271463"/>
          </a:xfrm>
          <a:custGeom>
            <a:avLst/>
            <a:gdLst>
              <a:gd name="connsiteX0" fmla="*/ 0 w 85725"/>
              <a:gd name="connsiteY0" fmla="*/ 271463 h 271463"/>
              <a:gd name="connsiteX1" fmla="*/ 85725 w 85725"/>
              <a:gd name="connsiteY1" fmla="*/ 0 h 271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5725" h="271463">
                <a:moveTo>
                  <a:pt x="0" y="271463"/>
                </a:moveTo>
                <a:lnTo>
                  <a:pt x="85725" y="0"/>
                </a:lnTo>
              </a:path>
            </a:pathLst>
          </a:custGeom>
          <a:noFill/>
          <a:ln w="57150">
            <a:solidFill>
              <a:srgbClr val="7030A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" name="Oval 49"/>
          <p:cNvSpPr>
            <a:spLocks noChangeArrowheads="1"/>
          </p:cNvSpPr>
          <p:nvPr/>
        </p:nvSpPr>
        <p:spPr bwMode="auto">
          <a:xfrm>
            <a:off x="6391285" y="244792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5" name="Freeform 174"/>
          <p:cNvSpPr/>
          <p:nvPr/>
        </p:nvSpPr>
        <p:spPr>
          <a:xfrm>
            <a:off x="4329113" y="2509838"/>
            <a:ext cx="352425" cy="1066800"/>
          </a:xfrm>
          <a:custGeom>
            <a:avLst/>
            <a:gdLst>
              <a:gd name="connsiteX0" fmla="*/ 352425 w 352425"/>
              <a:gd name="connsiteY0" fmla="*/ 1066800 h 1066800"/>
              <a:gd name="connsiteX1" fmla="*/ 300037 w 352425"/>
              <a:gd name="connsiteY1" fmla="*/ 690562 h 1066800"/>
              <a:gd name="connsiteX2" fmla="*/ 190500 w 352425"/>
              <a:gd name="connsiteY2" fmla="*/ 485775 h 1066800"/>
              <a:gd name="connsiteX3" fmla="*/ 114300 w 352425"/>
              <a:gd name="connsiteY3" fmla="*/ 204787 h 1066800"/>
              <a:gd name="connsiteX4" fmla="*/ 0 w 352425"/>
              <a:gd name="connsiteY4" fmla="*/ 0 h 106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2425" h="1066800">
                <a:moveTo>
                  <a:pt x="352425" y="1066800"/>
                </a:moveTo>
                <a:cubicBezTo>
                  <a:pt x="339725" y="927100"/>
                  <a:pt x="327025" y="787400"/>
                  <a:pt x="300037" y="690562"/>
                </a:cubicBezTo>
                <a:cubicBezTo>
                  <a:pt x="273050" y="593725"/>
                  <a:pt x="221456" y="566738"/>
                  <a:pt x="190500" y="485775"/>
                </a:cubicBezTo>
                <a:cubicBezTo>
                  <a:pt x="159544" y="404812"/>
                  <a:pt x="146050" y="285750"/>
                  <a:pt x="114300" y="204787"/>
                </a:cubicBezTo>
                <a:cubicBezTo>
                  <a:pt x="82550" y="123825"/>
                  <a:pt x="41275" y="61912"/>
                  <a:pt x="0" y="0"/>
                </a:cubicBezTo>
              </a:path>
            </a:pathLst>
          </a:custGeom>
          <a:noFill/>
          <a:ln w="57150">
            <a:solidFill>
              <a:srgbClr val="7030A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6" name="Oval 50"/>
          <p:cNvSpPr>
            <a:spLocks noChangeArrowheads="1"/>
          </p:cNvSpPr>
          <p:nvPr/>
        </p:nvSpPr>
        <p:spPr bwMode="auto">
          <a:xfrm>
            <a:off x="4279075" y="2465157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8" name="Freeform 177"/>
          <p:cNvSpPr/>
          <p:nvPr/>
        </p:nvSpPr>
        <p:spPr>
          <a:xfrm>
            <a:off x="5272088" y="3795713"/>
            <a:ext cx="85725" cy="576262"/>
          </a:xfrm>
          <a:custGeom>
            <a:avLst/>
            <a:gdLst>
              <a:gd name="connsiteX0" fmla="*/ 85725 w 85725"/>
              <a:gd name="connsiteY0" fmla="*/ 576262 h 576262"/>
              <a:gd name="connsiteX1" fmla="*/ 76200 w 85725"/>
              <a:gd name="connsiteY1" fmla="*/ 328612 h 576262"/>
              <a:gd name="connsiteX2" fmla="*/ 28575 w 85725"/>
              <a:gd name="connsiteY2" fmla="*/ 95250 h 576262"/>
              <a:gd name="connsiteX3" fmla="*/ 0 w 85725"/>
              <a:gd name="connsiteY3" fmla="*/ 0 h 576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725" h="576262">
                <a:moveTo>
                  <a:pt x="85725" y="576262"/>
                </a:moveTo>
                <a:cubicBezTo>
                  <a:pt x="85725" y="492521"/>
                  <a:pt x="85725" y="408781"/>
                  <a:pt x="76200" y="328612"/>
                </a:cubicBezTo>
                <a:cubicBezTo>
                  <a:pt x="66675" y="248443"/>
                  <a:pt x="41275" y="150019"/>
                  <a:pt x="28575" y="95250"/>
                </a:cubicBezTo>
                <a:cubicBezTo>
                  <a:pt x="15875" y="40481"/>
                  <a:pt x="0" y="0"/>
                  <a:pt x="0" y="0"/>
                </a:cubicBezTo>
              </a:path>
            </a:pathLst>
          </a:cu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9" name="Oval 36"/>
          <p:cNvSpPr>
            <a:spLocks noChangeArrowheads="1"/>
          </p:cNvSpPr>
          <p:nvPr/>
        </p:nvSpPr>
        <p:spPr bwMode="auto">
          <a:xfrm>
            <a:off x="3499477" y="3463743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2" name="Freeform 181"/>
          <p:cNvSpPr/>
          <p:nvPr/>
        </p:nvSpPr>
        <p:spPr>
          <a:xfrm>
            <a:off x="3638550" y="4967288"/>
            <a:ext cx="1014413" cy="786606"/>
          </a:xfrm>
          <a:custGeom>
            <a:avLst/>
            <a:gdLst>
              <a:gd name="connsiteX0" fmla="*/ 0 w 1014413"/>
              <a:gd name="connsiteY0" fmla="*/ 776287 h 786606"/>
              <a:gd name="connsiteX1" fmla="*/ 252413 w 1014413"/>
              <a:gd name="connsiteY1" fmla="*/ 752475 h 786606"/>
              <a:gd name="connsiteX2" fmla="*/ 528638 w 1014413"/>
              <a:gd name="connsiteY2" fmla="*/ 571500 h 786606"/>
              <a:gd name="connsiteX3" fmla="*/ 757238 w 1014413"/>
              <a:gd name="connsiteY3" fmla="*/ 357187 h 786606"/>
              <a:gd name="connsiteX4" fmla="*/ 1014413 w 1014413"/>
              <a:gd name="connsiteY4" fmla="*/ 0 h 786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4413" h="786606">
                <a:moveTo>
                  <a:pt x="0" y="776287"/>
                </a:moveTo>
                <a:cubicBezTo>
                  <a:pt x="82153" y="781446"/>
                  <a:pt x="164307" y="786606"/>
                  <a:pt x="252413" y="752475"/>
                </a:cubicBezTo>
                <a:cubicBezTo>
                  <a:pt x="340519" y="718344"/>
                  <a:pt x="444501" y="637381"/>
                  <a:pt x="528638" y="571500"/>
                </a:cubicBezTo>
                <a:cubicBezTo>
                  <a:pt x="612776" y="505619"/>
                  <a:pt x="676276" y="452437"/>
                  <a:pt x="757238" y="357187"/>
                </a:cubicBezTo>
                <a:cubicBezTo>
                  <a:pt x="838201" y="261937"/>
                  <a:pt x="926307" y="130968"/>
                  <a:pt x="1014413" y="0"/>
                </a:cubicBezTo>
              </a:path>
            </a:pathLst>
          </a:cu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3" name="Freeform 182"/>
          <p:cNvSpPr/>
          <p:nvPr/>
        </p:nvSpPr>
        <p:spPr>
          <a:xfrm>
            <a:off x="5643563" y="5495925"/>
            <a:ext cx="261937" cy="148431"/>
          </a:xfrm>
          <a:custGeom>
            <a:avLst/>
            <a:gdLst>
              <a:gd name="connsiteX0" fmla="*/ 0 w 261937"/>
              <a:gd name="connsiteY0" fmla="*/ 9525 h 148431"/>
              <a:gd name="connsiteX1" fmla="*/ 42862 w 261937"/>
              <a:gd name="connsiteY1" fmla="*/ 123825 h 148431"/>
              <a:gd name="connsiteX2" fmla="*/ 147637 w 261937"/>
              <a:gd name="connsiteY2" fmla="*/ 147638 h 148431"/>
              <a:gd name="connsiteX3" fmla="*/ 228600 w 261937"/>
              <a:gd name="connsiteY3" fmla="*/ 123825 h 148431"/>
              <a:gd name="connsiteX4" fmla="*/ 261937 w 261937"/>
              <a:gd name="connsiteY4" fmla="*/ 0 h 148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937" h="148431">
                <a:moveTo>
                  <a:pt x="0" y="9525"/>
                </a:moveTo>
                <a:cubicBezTo>
                  <a:pt x="9128" y="55165"/>
                  <a:pt x="18256" y="100806"/>
                  <a:pt x="42862" y="123825"/>
                </a:cubicBezTo>
                <a:cubicBezTo>
                  <a:pt x="67468" y="146844"/>
                  <a:pt x="116681" y="147638"/>
                  <a:pt x="147637" y="147638"/>
                </a:cubicBezTo>
                <a:cubicBezTo>
                  <a:pt x="178593" y="147638"/>
                  <a:pt x="209550" y="148431"/>
                  <a:pt x="228600" y="123825"/>
                </a:cubicBezTo>
                <a:cubicBezTo>
                  <a:pt x="247650" y="99219"/>
                  <a:pt x="254793" y="49609"/>
                  <a:pt x="261937" y="0"/>
                </a:cubicBezTo>
              </a:path>
            </a:pathLst>
          </a:cu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" name="Oval 12"/>
          <p:cNvSpPr>
            <a:spLocks noChangeArrowheads="1"/>
          </p:cNvSpPr>
          <p:nvPr/>
        </p:nvSpPr>
        <p:spPr bwMode="auto">
          <a:xfrm>
            <a:off x="5842000" y="5437908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6" name="Oval 12"/>
          <p:cNvSpPr>
            <a:spLocks noChangeArrowheads="1"/>
          </p:cNvSpPr>
          <p:nvPr/>
        </p:nvSpPr>
        <p:spPr bwMode="auto">
          <a:xfrm>
            <a:off x="5618739" y="5437046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7" name="AutoShape 27"/>
          <p:cNvSpPr>
            <a:spLocks noChangeAspect="1" noChangeArrowheads="1"/>
          </p:cNvSpPr>
          <p:nvPr/>
        </p:nvSpPr>
        <p:spPr bwMode="auto">
          <a:xfrm>
            <a:off x="5357818" y="6000768"/>
            <a:ext cx="901010" cy="329588"/>
          </a:xfrm>
          <a:prstGeom prst="wedgeRectCallout">
            <a:avLst>
              <a:gd name="adj1" fmla="val -7384"/>
              <a:gd name="adj2" fmla="val -165958"/>
            </a:avLst>
          </a:prstGeom>
          <a:solidFill>
            <a:schemeClr val="tx2">
              <a:lumMod val="20000"/>
              <a:lumOff val="80000"/>
            </a:schemeClr>
          </a:solidFill>
          <a:ln w="9525" algn="ctr">
            <a:solidFill>
              <a:srgbClr val="FF0000"/>
            </a:solidFill>
            <a:miter lim="800000"/>
            <a:headEnd/>
            <a:tailEnd/>
          </a:ln>
        </p:spPr>
        <p:txBody>
          <a:bodyPr wrap="square" lIns="18000" tIns="10800" rIns="18000" bIns="10800" anchor="ctr" anchorCtr="1">
            <a:spAutoFit/>
          </a:bodyPr>
          <a:lstStyle/>
          <a:p>
            <a:pPr algn="ctr" defTabSz="457200" eaLnBrk="0" hangingPunct="0"/>
            <a:r>
              <a:rPr lang="en-GB" sz="400" b="1" dirty="0">
                <a:latin typeface="Arial" charset="0"/>
              </a:rPr>
              <a:t>AUTOSTRADA DE CENTURA </a:t>
            </a:r>
            <a:r>
              <a:rPr lang="en-GB" sz="400" b="1" dirty="0" smtClean="0">
                <a:latin typeface="Arial" charset="0"/>
              </a:rPr>
              <a:t>BUCURE</a:t>
            </a:r>
            <a:r>
              <a:rPr lang="ro-RO" sz="400" b="1" dirty="0" smtClean="0">
                <a:latin typeface="Arial" charset="0"/>
              </a:rPr>
              <a:t>Ș</a:t>
            </a:r>
            <a:r>
              <a:rPr lang="en-GB" sz="400" b="1" dirty="0" smtClean="0">
                <a:latin typeface="Arial" charset="0"/>
              </a:rPr>
              <a:t>TI </a:t>
            </a:r>
            <a:r>
              <a:rPr lang="en-GB" sz="400" b="1" dirty="0">
                <a:latin typeface="Arial" charset="0"/>
              </a:rPr>
              <a:t>SUD</a:t>
            </a:r>
          </a:p>
          <a:p>
            <a:pPr algn="ctr" defTabSz="457200" eaLnBrk="0" hangingPunct="0"/>
            <a:r>
              <a:rPr lang="en-GB" sz="400" dirty="0" err="1">
                <a:latin typeface="Arial" charset="0"/>
              </a:rPr>
              <a:t>Lungime</a:t>
            </a:r>
            <a:r>
              <a:rPr lang="en-GB" sz="400" dirty="0">
                <a:latin typeface="Arial" charset="0"/>
              </a:rPr>
              <a:t>: 48 </a:t>
            </a:r>
            <a:r>
              <a:rPr lang="en-GB" sz="400" dirty="0" smtClean="0">
                <a:latin typeface="Arial" charset="0"/>
              </a:rPr>
              <a:t>km</a:t>
            </a:r>
          </a:p>
          <a:p>
            <a:pPr algn="ctr" defTabSz="457200" eaLnBrk="0" hangingPunct="0"/>
            <a:r>
              <a:rPr lang="en-GB" sz="400" dirty="0" err="1" smtClean="0">
                <a:latin typeface="Arial" charset="0"/>
              </a:rPr>
              <a:t>Stadiul</a:t>
            </a:r>
            <a:r>
              <a:rPr lang="en-GB" sz="400" dirty="0" smtClean="0">
                <a:latin typeface="Arial" charset="0"/>
              </a:rPr>
              <a:t> actual: dialog </a:t>
            </a:r>
            <a:r>
              <a:rPr lang="en-GB" sz="400" dirty="0" err="1" smtClean="0">
                <a:latin typeface="Arial" charset="0"/>
              </a:rPr>
              <a:t>competitiv</a:t>
            </a:r>
            <a:r>
              <a:rPr lang="en-GB" sz="400" dirty="0" smtClean="0">
                <a:latin typeface="Arial" charset="0"/>
              </a:rPr>
              <a:t> - </a:t>
            </a:r>
            <a:r>
              <a:rPr lang="en-GB" sz="400" dirty="0" err="1" smtClean="0">
                <a:latin typeface="Arial" charset="0"/>
              </a:rPr>
              <a:t>concesiune</a:t>
            </a:r>
            <a:endParaRPr lang="en-GB" sz="400" dirty="0">
              <a:latin typeface="Arial" charset="0"/>
            </a:endParaRPr>
          </a:p>
        </p:txBody>
      </p:sp>
      <p:sp>
        <p:nvSpPr>
          <p:cNvPr id="188" name="AutoShape 35"/>
          <p:cNvSpPr>
            <a:spLocks noChangeAspect="1" noChangeArrowheads="1"/>
          </p:cNvSpPr>
          <p:nvPr/>
        </p:nvSpPr>
        <p:spPr bwMode="auto">
          <a:xfrm>
            <a:off x="3714744" y="6000768"/>
            <a:ext cx="714380" cy="268032"/>
          </a:xfrm>
          <a:prstGeom prst="wedgeRectCallout">
            <a:avLst>
              <a:gd name="adj1" fmla="val -8553"/>
              <a:gd name="adj2" fmla="val -180807"/>
            </a:avLst>
          </a:prstGeom>
          <a:solidFill>
            <a:schemeClr val="tx2">
              <a:lumMod val="20000"/>
              <a:lumOff val="80000"/>
            </a:schemeClr>
          </a:solidFill>
          <a:ln w="9525" algn="ctr">
            <a:solidFill>
              <a:srgbClr val="FF0000"/>
            </a:solidFill>
            <a:miter lim="800000"/>
            <a:headEnd/>
            <a:tailEnd/>
          </a:ln>
        </p:spPr>
        <p:txBody>
          <a:bodyPr wrap="square" lIns="18000" tIns="10800" rIns="18000" bIns="10800" anchor="ctr" anchorCtr="1">
            <a:spAutoFit/>
          </a:bodyPr>
          <a:lstStyle/>
          <a:p>
            <a:pPr algn="ctr" defTabSz="457200" eaLnBrk="0" hangingPunct="0"/>
            <a:r>
              <a:rPr lang="en-GB" sz="400" b="1" dirty="0">
                <a:solidFill>
                  <a:schemeClr val="tx1"/>
                </a:solidFill>
                <a:latin typeface="Arial" charset="0"/>
              </a:rPr>
              <a:t>CRAIOVA </a:t>
            </a:r>
            <a:r>
              <a:rPr lang="en-GB" sz="400" b="1" dirty="0" smtClean="0">
                <a:solidFill>
                  <a:schemeClr val="tx1"/>
                </a:solidFill>
                <a:latin typeface="Arial" charset="0"/>
              </a:rPr>
              <a:t>– PITE</a:t>
            </a:r>
            <a:r>
              <a:rPr lang="ro-RO" sz="400" b="1" dirty="0" smtClean="0">
                <a:solidFill>
                  <a:schemeClr val="tx1"/>
                </a:solidFill>
                <a:latin typeface="Arial" charset="0"/>
              </a:rPr>
              <a:t>Ș</a:t>
            </a:r>
            <a:r>
              <a:rPr lang="en-GB" sz="400" b="1" dirty="0" smtClean="0">
                <a:solidFill>
                  <a:schemeClr val="tx1"/>
                </a:solidFill>
                <a:latin typeface="Arial" charset="0"/>
              </a:rPr>
              <a:t>TI</a:t>
            </a:r>
            <a:endParaRPr lang="en-GB" sz="400" b="1" dirty="0">
              <a:solidFill>
                <a:schemeClr val="tx1"/>
              </a:solidFill>
              <a:latin typeface="Arial" charset="0"/>
            </a:endParaRPr>
          </a:p>
          <a:p>
            <a:pPr algn="ctr" defTabSz="457200" eaLnBrk="0" hangingPunct="0"/>
            <a:r>
              <a:rPr lang="en-GB" sz="400" dirty="0" err="1">
                <a:solidFill>
                  <a:schemeClr val="tx1"/>
                </a:solidFill>
                <a:latin typeface="Arial" charset="0"/>
              </a:rPr>
              <a:t>Lungime</a:t>
            </a:r>
            <a:r>
              <a:rPr lang="en-GB" sz="400" dirty="0">
                <a:solidFill>
                  <a:schemeClr val="tx1"/>
                </a:solidFill>
                <a:latin typeface="Arial" charset="0"/>
              </a:rPr>
              <a:t>: </a:t>
            </a:r>
            <a:r>
              <a:rPr lang="en-GB" sz="400" dirty="0" smtClean="0">
                <a:solidFill>
                  <a:schemeClr val="tx1"/>
                </a:solidFill>
                <a:latin typeface="Arial" charset="0"/>
              </a:rPr>
              <a:t>115 km</a:t>
            </a:r>
          </a:p>
          <a:p>
            <a:pPr algn="ctr" defTabSz="457200" eaLnBrk="0" hangingPunct="0"/>
            <a:r>
              <a:rPr lang="en-GB" sz="400" dirty="0" err="1" smtClean="0">
                <a:latin typeface="Arial" charset="0"/>
              </a:rPr>
              <a:t>Stadiul</a:t>
            </a:r>
            <a:r>
              <a:rPr lang="en-GB" sz="400" dirty="0" smtClean="0">
                <a:latin typeface="Arial" charset="0"/>
              </a:rPr>
              <a:t> actual: dialog </a:t>
            </a:r>
            <a:r>
              <a:rPr lang="en-GB" sz="400" dirty="0" err="1" smtClean="0">
                <a:latin typeface="Arial" charset="0"/>
              </a:rPr>
              <a:t>competitiv</a:t>
            </a:r>
            <a:r>
              <a:rPr lang="en-GB" sz="400" dirty="0" smtClean="0">
                <a:latin typeface="Arial" charset="0"/>
              </a:rPr>
              <a:t> - </a:t>
            </a:r>
            <a:r>
              <a:rPr lang="en-GB" sz="400" dirty="0" err="1" smtClean="0">
                <a:latin typeface="Arial" charset="0"/>
              </a:rPr>
              <a:t>concesiune</a:t>
            </a:r>
            <a:endParaRPr lang="en-GB" sz="40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90" name="Oval 49"/>
          <p:cNvSpPr>
            <a:spLocks noChangeArrowheads="1"/>
          </p:cNvSpPr>
          <p:nvPr/>
        </p:nvSpPr>
        <p:spPr bwMode="auto">
          <a:xfrm>
            <a:off x="5329240" y="4295782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1" name="Formă liberă 87"/>
          <p:cNvSpPr/>
          <p:nvPr/>
        </p:nvSpPr>
        <p:spPr>
          <a:xfrm>
            <a:off x="3031446" y="3431265"/>
            <a:ext cx="980607" cy="351019"/>
          </a:xfrm>
          <a:custGeom>
            <a:avLst/>
            <a:gdLst>
              <a:gd name="connsiteX0" fmla="*/ 0 w 980607"/>
              <a:gd name="connsiteY0" fmla="*/ 193623 h 351019"/>
              <a:gd name="connsiteX1" fmla="*/ 164892 w 980607"/>
              <a:gd name="connsiteY1" fmla="*/ 28731 h 351019"/>
              <a:gd name="connsiteX2" fmla="*/ 352269 w 980607"/>
              <a:gd name="connsiteY2" fmla="*/ 21236 h 351019"/>
              <a:gd name="connsiteX3" fmla="*/ 539646 w 980607"/>
              <a:gd name="connsiteY3" fmla="*/ 111177 h 351019"/>
              <a:gd name="connsiteX4" fmla="*/ 682053 w 980607"/>
              <a:gd name="connsiteY4" fmla="*/ 246088 h 351019"/>
              <a:gd name="connsiteX5" fmla="*/ 876925 w 980607"/>
              <a:gd name="connsiteY5" fmla="*/ 186128 h 351019"/>
              <a:gd name="connsiteX6" fmla="*/ 966866 w 980607"/>
              <a:gd name="connsiteY6" fmla="*/ 261078 h 351019"/>
              <a:gd name="connsiteX7" fmla="*/ 959371 w 980607"/>
              <a:gd name="connsiteY7" fmla="*/ 351019 h 351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80607" h="351019">
                <a:moveTo>
                  <a:pt x="0" y="193623"/>
                </a:moveTo>
                <a:cubicBezTo>
                  <a:pt x="53090" y="125542"/>
                  <a:pt x="106181" y="57462"/>
                  <a:pt x="164892" y="28731"/>
                </a:cubicBezTo>
                <a:cubicBezTo>
                  <a:pt x="223603" y="0"/>
                  <a:pt x="289810" y="7495"/>
                  <a:pt x="352269" y="21236"/>
                </a:cubicBezTo>
                <a:cubicBezTo>
                  <a:pt x="414728" y="34977"/>
                  <a:pt x="484682" y="73702"/>
                  <a:pt x="539646" y="111177"/>
                </a:cubicBezTo>
                <a:cubicBezTo>
                  <a:pt x="594610" y="148652"/>
                  <a:pt x="625840" y="233596"/>
                  <a:pt x="682053" y="246088"/>
                </a:cubicBezTo>
                <a:cubicBezTo>
                  <a:pt x="738266" y="258580"/>
                  <a:pt x="829456" y="183630"/>
                  <a:pt x="876925" y="186128"/>
                </a:cubicBezTo>
                <a:cubicBezTo>
                  <a:pt x="924394" y="188626"/>
                  <a:pt x="953125" y="233596"/>
                  <a:pt x="966866" y="261078"/>
                </a:cubicBezTo>
                <a:cubicBezTo>
                  <a:pt x="980607" y="288560"/>
                  <a:pt x="969989" y="319789"/>
                  <a:pt x="959371" y="351019"/>
                </a:cubicBezTo>
              </a:path>
            </a:pathLst>
          </a:cu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o-RO"/>
          </a:p>
        </p:txBody>
      </p:sp>
      <p:sp>
        <p:nvSpPr>
          <p:cNvPr id="192" name="AutoShape 26"/>
          <p:cNvSpPr>
            <a:spLocks noChangeAspect="1" noChangeArrowheads="1"/>
          </p:cNvSpPr>
          <p:nvPr/>
        </p:nvSpPr>
        <p:spPr bwMode="auto">
          <a:xfrm>
            <a:off x="4348160" y="3900494"/>
            <a:ext cx="866782" cy="385761"/>
          </a:xfrm>
          <a:prstGeom prst="wedgeRectCallout">
            <a:avLst>
              <a:gd name="adj1" fmla="val -47921"/>
              <a:gd name="adj2" fmla="val -116088"/>
            </a:avLst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13468" tIns="8081" rIns="13468" bIns="8081" anchor="ctr" anchorCtr="1"/>
          <a:lstStyle/>
          <a:p>
            <a:pPr defTabSz="684213" eaLnBrk="0" hangingPunct="0"/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SIBIU – FAGARA</a:t>
            </a:r>
            <a:r>
              <a:rPr lang="ro-RO" sz="400" b="1" dirty="0" smtClean="0">
                <a:latin typeface="Arial" charset="0"/>
                <a:ea typeface="MS PGothic" pitchFamily="34" charset="-128"/>
                <a:cs typeface="Arial" charset="0"/>
              </a:rPr>
              <a:t>Ș</a:t>
            </a:r>
            <a:endParaRPr lang="en-GB" sz="400" b="1" dirty="0">
              <a:latin typeface="Arial" charset="0"/>
              <a:ea typeface="MS PGothic" pitchFamily="34" charset="-128"/>
              <a:cs typeface="Arial" charset="0"/>
            </a:endParaRP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Lungime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: 60 km</a:t>
            </a: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Stadiul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actual: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licitatie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SF in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derulare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–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evaluare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oferte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;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desemnare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c</a:t>
            </a:r>
            <a:r>
              <a:rPr lang="ro-RO" sz="400" dirty="0" smtClean="0">
                <a:latin typeface="Arial" charset="0"/>
                <a:ea typeface="MS PGothic" pitchFamily="34" charset="-128"/>
                <a:cs typeface="Arial" charset="0"/>
              </a:rPr>
              <a:t>âș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tig</a:t>
            </a:r>
            <a:r>
              <a:rPr lang="ro-RO" sz="400" dirty="0" smtClean="0">
                <a:latin typeface="Arial" charset="0"/>
                <a:ea typeface="MS PGothic" pitchFamily="34" charset="-128"/>
                <a:cs typeface="Arial" charset="0"/>
              </a:rPr>
              <a:t>ă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tor –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ianuarie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2015</a:t>
            </a:r>
          </a:p>
        </p:txBody>
      </p:sp>
      <p:sp>
        <p:nvSpPr>
          <p:cNvPr id="193" name="AutoShape 26"/>
          <p:cNvSpPr>
            <a:spLocks noChangeAspect="1" noChangeArrowheads="1"/>
          </p:cNvSpPr>
          <p:nvPr/>
        </p:nvSpPr>
        <p:spPr bwMode="auto">
          <a:xfrm>
            <a:off x="4786314" y="3000372"/>
            <a:ext cx="928694" cy="285752"/>
          </a:xfrm>
          <a:prstGeom prst="wedgeRectCallout">
            <a:avLst>
              <a:gd name="adj1" fmla="val -30669"/>
              <a:gd name="adj2" fmla="val 158132"/>
            </a:avLst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13468" tIns="8081" rIns="13468" bIns="8081" anchor="ctr" anchorCtr="1"/>
          <a:lstStyle/>
          <a:p>
            <a:pPr defTabSz="684213" eaLnBrk="0" hangingPunct="0"/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BRA</a:t>
            </a:r>
            <a:r>
              <a:rPr lang="ro-RO" sz="400" b="1" dirty="0" smtClean="0">
                <a:latin typeface="Arial" charset="0"/>
                <a:ea typeface="MS PGothic" pitchFamily="34" charset="-128"/>
                <a:cs typeface="Arial" charset="0"/>
              </a:rPr>
              <a:t>Ș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OV – F</a:t>
            </a:r>
            <a:r>
              <a:rPr lang="ro-RO" sz="400" b="1" dirty="0" smtClean="0">
                <a:latin typeface="Arial" charset="0"/>
                <a:ea typeface="MS PGothic" pitchFamily="34" charset="-128"/>
                <a:cs typeface="Arial" charset="0"/>
              </a:rPr>
              <a:t>Ă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G</a:t>
            </a:r>
            <a:r>
              <a:rPr lang="ro-RO" sz="400" b="1" dirty="0" smtClean="0">
                <a:latin typeface="Arial" charset="0"/>
                <a:ea typeface="MS PGothic" pitchFamily="34" charset="-128"/>
                <a:cs typeface="Arial" charset="0"/>
              </a:rPr>
              <a:t>Ă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RA</a:t>
            </a:r>
            <a:r>
              <a:rPr lang="ro-RO" sz="400" b="1" dirty="0" smtClean="0">
                <a:latin typeface="Arial" charset="0"/>
                <a:ea typeface="MS PGothic" pitchFamily="34" charset="-128"/>
                <a:cs typeface="Arial" charset="0"/>
              </a:rPr>
              <a:t>Ș</a:t>
            </a:r>
            <a:endParaRPr lang="en-GB" sz="400" b="1" dirty="0">
              <a:latin typeface="Arial" charset="0"/>
              <a:ea typeface="MS PGothic" pitchFamily="34" charset="-128"/>
              <a:cs typeface="Arial" charset="0"/>
            </a:endParaRP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Lungime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: 40 km</a:t>
            </a: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Stadiul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actual: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pregatire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documentatie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licitatie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SF</a:t>
            </a:r>
          </a:p>
        </p:txBody>
      </p:sp>
      <p:sp>
        <p:nvSpPr>
          <p:cNvPr id="194" name="AutoShape 26"/>
          <p:cNvSpPr>
            <a:spLocks noChangeAspect="1" noChangeArrowheads="1"/>
          </p:cNvSpPr>
          <p:nvPr/>
        </p:nvSpPr>
        <p:spPr bwMode="auto">
          <a:xfrm>
            <a:off x="6072198" y="3286124"/>
            <a:ext cx="844716" cy="428628"/>
          </a:xfrm>
          <a:prstGeom prst="wedgeRectCallout">
            <a:avLst>
              <a:gd name="adj1" fmla="val -43411"/>
              <a:gd name="adj2" fmla="val -91644"/>
            </a:avLst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13468" tIns="8081" rIns="13468" bIns="8081" anchor="ctr" anchorCtr="1"/>
          <a:lstStyle/>
          <a:p>
            <a:pPr defTabSz="684213" eaLnBrk="0" hangingPunct="0"/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BRA</a:t>
            </a:r>
            <a:r>
              <a:rPr lang="ro-RO" sz="400" b="1" dirty="0" smtClean="0">
                <a:latin typeface="Arial" charset="0"/>
                <a:ea typeface="MS PGothic" pitchFamily="34" charset="-128"/>
                <a:cs typeface="Arial" charset="0"/>
              </a:rPr>
              <a:t>Ș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OV – B</a:t>
            </a:r>
            <a:r>
              <a:rPr lang="ro-RO" sz="400" b="1" dirty="0" smtClean="0">
                <a:latin typeface="Arial" charset="0"/>
                <a:ea typeface="MS PGothic" pitchFamily="34" charset="-128"/>
                <a:cs typeface="Arial" charset="0"/>
              </a:rPr>
              <a:t>Ă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C</a:t>
            </a:r>
            <a:r>
              <a:rPr lang="ro-RO" sz="400" b="1" dirty="0" smtClean="0">
                <a:latin typeface="Arial" charset="0"/>
                <a:ea typeface="MS PGothic" pitchFamily="34" charset="-128"/>
                <a:cs typeface="Arial" charset="0"/>
              </a:rPr>
              <a:t>Ă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U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</a:t>
            </a:r>
            <a:endParaRPr lang="en-GB" sz="400" dirty="0">
              <a:latin typeface="Arial" charset="0"/>
              <a:ea typeface="MS PGothic" pitchFamily="34" charset="-128"/>
              <a:cs typeface="Arial" charset="0"/>
            </a:endParaRP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Lungime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: 158 km</a:t>
            </a: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Stadiul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actual: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licitatie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SF in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derulare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–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evaluare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oferte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;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desemnare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castigator –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februarie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2015</a:t>
            </a:r>
            <a:endParaRPr lang="en-GB" sz="400" dirty="0">
              <a:latin typeface="Arial" charset="0"/>
              <a:ea typeface="MS PGothic" pitchFamily="34" charset="-128"/>
              <a:cs typeface="Arial" charset="0"/>
            </a:endParaRPr>
          </a:p>
        </p:txBody>
      </p:sp>
      <p:sp>
        <p:nvSpPr>
          <p:cNvPr id="195" name="AutoShape 26"/>
          <p:cNvSpPr>
            <a:spLocks noChangeAspect="1" noChangeArrowheads="1"/>
          </p:cNvSpPr>
          <p:nvPr/>
        </p:nvSpPr>
        <p:spPr bwMode="auto">
          <a:xfrm>
            <a:off x="4776788" y="2600322"/>
            <a:ext cx="938220" cy="328612"/>
          </a:xfrm>
          <a:prstGeom prst="wedgeRectCallout">
            <a:avLst>
              <a:gd name="adj1" fmla="val -84212"/>
              <a:gd name="adj2" fmla="val 6984"/>
            </a:avLst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13468" tIns="8081" rIns="13468" bIns="8081" anchor="ctr" anchorCtr="1"/>
          <a:lstStyle/>
          <a:p>
            <a:pPr defTabSz="684213" eaLnBrk="0" hangingPunct="0"/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F</a:t>
            </a:r>
            <a:r>
              <a:rPr lang="ro-RO" sz="400" b="1" dirty="0" smtClean="0">
                <a:latin typeface="Arial" charset="0"/>
                <a:ea typeface="MS PGothic" pitchFamily="34" charset="-128"/>
                <a:cs typeface="Arial" charset="0"/>
              </a:rPr>
              <a:t>Ă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G</a:t>
            </a:r>
            <a:r>
              <a:rPr lang="ro-RO" sz="400" b="1" dirty="0" smtClean="0">
                <a:latin typeface="Arial" charset="0"/>
                <a:ea typeface="MS PGothic" pitchFamily="34" charset="-128"/>
                <a:cs typeface="Arial" charset="0"/>
              </a:rPr>
              <a:t>Ă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RAS – T</a:t>
            </a:r>
            <a:r>
              <a:rPr lang="ro-RO" sz="400" b="1" dirty="0" smtClean="0">
                <a:latin typeface="Arial" charset="0"/>
                <a:ea typeface="MS PGothic" pitchFamily="34" charset="-128"/>
                <a:cs typeface="Arial" charset="0"/>
              </a:rPr>
              <a:t>Â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RGU MURE</a:t>
            </a:r>
            <a:r>
              <a:rPr lang="ro-RO" sz="400" b="1" dirty="0" smtClean="0">
                <a:latin typeface="Arial" charset="0"/>
                <a:ea typeface="MS PGothic" pitchFamily="34" charset="-128"/>
                <a:cs typeface="Arial" charset="0"/>
              </a:rPr>
              <a:t>Ș</a:t>
            </a:r>
            <a:endParaRPr lang="en-GB" sz="400" b="1" dirty="0" smtClean="0">
              <a:latin typeface="Arial" charset="0"/>
              <a:ea typeface="MS PGothic" pitchFamily="34" charset="-128"/>
              <a:cs typeface="Arial" charset="0"/>
            </a:endParaRP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Lungime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: 100 km</a:t>
            </a: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Stadiul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actual: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pregatire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documentatie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licitatie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SF</a:t>
            </a:r>
          </a:p>
        </p:txBody>
      </p:sp>
      <p:sp>
        <p:nvSpPr>
          <p:cNvPr id="196" name="Oval 43"/>
          <p:cNvSpPr>
            <a:spLocks noChangeArrowheads="1"/>
          </p:cNvSpPr>
          <p:nvPr/>
        </p:nvSpPr>
        <p:spPr bwMode="auto">
          <a:xfrm>
            <a:off x="3544883" y="2733679"/>
            <a:ext cx="8255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97" name="Oval 43"/>
          <p:cNvSpPr>
            <a:spLocks noChangeArrowheads="1"/>
          </p:cNvSpPr>
          <p:nvPr/>
        </p:nvSpPr>
        <p:spPr bwMode="auto">
          <a:xfrm>
            <a:off x="3468682" y="2967046"/>
            <a:ext cx="8255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98" name="Oval 43"/>
          <p:cNvSpPr>
            <a:spLocks noChangeArrowheads="1"/>
          </p:cNvSpPr>
          <p:nvPr/>
        </p:nvSpPr>
        <p:spPr bwMode="auto">
          <a:xfrm>
            <a:off x="3395658" y="3176583"/>
            <a:ext cx="8255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200" name="Freeform 199"/>
          <p:cNvSpPr/>
          <p:nvPr/>
        </p:nvSpPr>
        <p:spPr>
          <a:xfrm>
            <a:off x="4005263" y="2771775"/>
            <a:ext cx="2332831" cy="1029494"/>
          </a:xfrm>
          <a:custGeom>
            <a:avLst/>
            <a:gdLst>
              <a:gd name="connsiteX0" fmla="*/ 0 w 2332831"/>
              <a:gd name="connsiteY0" fmla="*/ 966788 h 1029494"/>
              <a:gd name="connsiteX1" fmla="*/ 228600 w 2332831"/>
              <a:gd name="connsiteY1" fmla="*/ 919163 h 1029494"/>
              <a:gd name="connsiteX2" fmla="*/ 457200 w 2332831"/>
              <a:gd name="connsiteY2" fmla="*/ 857250 h 1029494"/>
              <a:gd name="connsiteX3" fmla="*/ 666750 w 2332831"/>
              <a:gd name="connsiteY3" fmla="*/ 809625 h 1029494"/>
              <a:gd name="connsiteX4" fmla="*/ 733425 w 2332831"/>
              <a:gd name="connsiteY4" fmla="*/ 800100 h 1029494"/>
              <a:gd name="connsiteX5" fmla="*/ 1023937 w 2332831"/>
              <a:gd name="connsiteY5" fmla="*/ 862013 h 1029494"/>
              <a:gd name="connsiteX6" fmla="*/ 1262062 w 2332831"/>
              <a:gd name="connsiteY6" fmla="*/ 1004888 h 1029494"/>
              <a:gd name="connsiteX7" fmla="*/ 1604962 w 2332831"/>
              <a:gd name="connsiteY7" fmla="*/ 714375 h 1029494"/>
              <a:gd name="connsiteX8" fmla="*/ 2124075 w 2332831"/>
              <a:gd name="connsiteY8" fmla="*/ 304800 h 1029494"/>
              <a:gd name="connsiteX9" fmla="*/ 2300287 w 2332831"/>
              <a:gd name="connsiteY9" fmla="*/ 47625 h 1029494"/>
              <a:gd name="connsiteX10" fmla="*/ 2319337 w 2332831"/>
              <a:gd name="connsiteY10" fmla="*/ 19050 h 1029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32831" h="1029494">
                <a:moveTo>
                  <a:pt x="0" y="966788"/>
                </a:moveTo>
                <a:cubicBezTo>
                  <a:pt x="76200" y="952103"/>
                  <a:pt x="152400" y="937419"/>
                  <a:pt x="228600" y="919163"/>
                </a:cubicBezTo>
                <a:cubicBezTo>
                  <a:pt x="304800" y="900907"/>
                  <a:pt x="384175" y="875506"/>
                  <a:pt x="457200" y="857250"/>
                </a:cubicBezTo>
                <a:cubicBezTo>
                  <a:pt x="530225" y="838994"/>
                  <a:pt x="620713" y="819150"/>
                  <a:pt x="666750" y="809625"/>
                </a:cubicBezTo>
                <a:cubicBezTo>
                  <a:pt x="712788" y="800100"/>
                  <a:pt x="673894" y="791369"/>
                  <a:pt x="733425" y="800100"/>
                </a:cubicBezTo>
                <a:cubicBezTo>
                  <a:pt x="792956" y="808831"/>
                  <a:pt x="935831" y="827882"/>
                  <a:pt x="1023937" y="862013"/>
                </a:cubicBezTo>
                <a:cubicBezTo>
                  <a:pt x="1112043" y="896144"/>
                  <a:pt x="1165224" y="1029494"/>
                  <a:pt x="1262062" y="1004888"/>
                </a:cubicBezTo>
                <a:cubicBezTo>
                  <a:pt x="1358900" y="980282"/>
                  <a:pt x="1461293" y="831056"/>
                  <a:pt x="1604962" y="714375"/>
                </a:cubicBezTo>
                <a:cubicBezTo>
                  <a:pt x="1748631" y="597694"/>
                  <a:pt x="2008188" y="415925"/>
                  <a:pt x="2124075" y="304800"/>
                </a:cubicBezTo>
                <a:cubicBezTo>
                  <a:pt x="2239962" y="193675"/>
                  <a:pt x="2267743" y="95250"/>
                  <a:pt x="2300287" y="47625"/>
                </a:cubicBezTo>
                <a:cubicBezTo>
                  <a:pt x="2332831" y="0"/>
                  <a:pt x="2326084" y="9525"/>
                  <a:pt x="2319337" y="19050"/>
                </a:cubicBezTo>
              </a:path>
            </a:pathLst>
          </a:custGeom>
          <a:noFill/>
          <a:ln w="57150">
            <a:solidFill>
              <a:srgbClr val="7030A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1" name="Oval 36"/>
          <p:cNvSpPr>
            <a:spLocks noChangeArrowheads="1"/>
          </p:cNvSpPr>
          <p:nvPr/>
        </p:nvSpPr>
        <p:spPr bwMode="auto">
          <a:xfrm>
            <a:off x="3962393" y="3705233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" name="Oval 36"/>
          <p:cNvSpPr>
            <a:spLocks noChangeArrowheads="1"/>
          </p:cNvSpPr>
          <p:nvPr/>
        </p:nvSpPr>
        <p:spPr bwMode="auto">
          <a:xfrm>
            <a:off x="4624387" y="4900613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" name="AutoShape 26"/>
          <p:cNvSpPr>
            <a:spLocks noChangeAspect="1" noChangeArrowheads="1"/>
          </p:cNvSpPr>
          <p:nvPr/>
        </p:nvSpPr>
        <p:spPr bwMode="auto">
          <a:xfrm>
            <a:off x="2478073" y="1000108"/>
            <a:ext cx="1000132" cy="391143"/>
          </a:xfrm>
          <a:prstGeom prst="wedgeRectCallout">
            <a:avLst>
              <a:gd name="adj1" fmla="val 18569"/>
              <a:gd name="adj2" fmla="val 203929"/>
            </a:avLst>
          </a:prstGeom>
          <a:solidFill>
            <a:schemeClr val="tx2">
              <a:lumMod val="20000"/>
              <a:lumOff val="80000"/>
            </a:schemeClr>
          </a:solidFill>
          <a:ln w="9525" algn="ctr">
            <a:solidFill>
              <a:srgbClr val="FF0000"/>
            </a:solidFill>
            <a:miter lim="800000"/>
            <a:headEnd/>
            <a:tailEnd/>
          </a:ln>
        </p:spPr>
        <p:txBody>
          <a:bodyPr wrap="square" lIns="18000" tIns="10800" rIns="18000" bIns="10800" anchor="ctr" anchorCtr="1">
            <a:spAutoFit/>
          </a:bodyPr>
          <a:lstStyle/>
          <a:p>
            <a:pPr defTabSz="457200" eaLnBrk="0" hangingPunct="0"/>
            <a:r>
              <a:rPr lang="en-GB" sz="400" b="1" dirty="0" smtClean="0">
                <a:solidFill>
                  <a:schemeClr val="tx1"/>
                </a:solidFill>
                <a:latin typeface="Arial" charset="0"/>
              </a:rPr>
              <a:t>AUTOSTRADA BRASOV – BOR</a:t>
            </a:r>
            <a:r>
              <a:rPr lang="ro-RO" sz="400" b="1" dirty="0" smtClean="0">
                <a:solidFill>
                  <a:schemeClr val="tx1"/>
                </a:solidFill>
                <a:latin typeface="Arial" charset="0"/>
              </a:rPr>
              <a:t>Ș</a:t>
            </a:r>
            <a:endParaRPr lang="en-GB" sz="400" b="1" dirty="0" smtClean="0">
              <a:solidFill>
                <a:schemeClr val="tx1"/>
              </a:solidFill>
              <a:latin typeface="Arial" charset="0"/>
            </a:endParaRPr>
          </a:p>
          <a:p>
            <a:pPr defTabSz="457200" eaLnBrk="0" hangingPunct="0"/>
            <a:r>
              <a:rPr lang="en-GB" sz="400" b="1" dirty="0" smtClean="0">
                <a:solidFill>
                  <a:schemeClr val="tx1"/>
                </a:solidFill>
                <a:latin typeface="Arial" charset="0"/>
              </a:rPr>
              <a:t>MIH</a:t>
            </a:r>
            <a:r>
              <a:rPr lang="ro-RO" sz="400" b="1" dirty="0" smtClean="0">
                <a:solidFill>
                  <a:schemeClr val="tx1"/>
                </a:solidFill>
                <a:latin typeface="Arial" charset="0"/>
              </a:rPr>
              <a:t>Ă</a:t>
            </a:r>
            <a:r>
              <a:rPr lang="en-GB" sz="400" b="1" dirty="0" smtClean="0">
                <a:solidFill>
                  <a:schemeClr val="tx1"/>
                </a:solidFill>
                <a:latin typeface="Arial" charset="0"/>
              </a:rPr>
              <a:t>IE</a:t>
            </a:r>
            <a:r>
              <a:rPr lang="ro-RO" sz="400" b="1" dirty="0" smtClean="0">
                <a:solidFill>
                  <a:schemeClr val="tx1"/>
                </a:solidFill>
                <a:latin typeface="Arial" charset="0"/>
              </a:rPr>
              <a:t>Ș</a:t>
            </a:r>
            <a:r>
              <a:rPr lang="en-GB" sz="400" b="1" dirty="0" smtClean="0">
                <a:solidFill>
                  <a:schemeClr val="tx1"/>
                </a:solidFill>
                <a:latin typeface="Arial" charset="0"/>
              </a:rPr>
              <a:t>TI – N</a:t>
            </a:r>
            <a:r>
              <a:rPr lang="ro-RO" sz="400" b="1" dirty="0" smtClean="0">
                <a:solidFill>
                  <a:schemeClr val="tx1"/>
                </a:solidFill>
                <a:latin typeface="Arial" charset="0"/>
              </a:rPr>
              <a:t>Ă</a:t>
            </a:r>
            <a:r>
              <a:rPr lang="en-GB" sz="400" b="1" dirty="0" smtClean="0">
                <a:solidFill>
                  <a:schemeClr val="tx1"/>
                </a:solidFill>
                <a:latin typeface="Arial" charset="0"/>
              </a:rPr>
              <a:t>D</a:t>
            </a:r>
            <a:r>
              <a:rPr lang="ro-RO" sz="400" b="1" dirty="0" smtClean="0">
                <a:solidFill>
                  <a:schemeClr val="tx1"/>
                </a:solidFill>
                <a:latin typeface="Arial" charset="0"/>
              </a:rPr>
              <a:t>Ă</a:t>
            </a:r>
            <a:r>
              <a:rPr lang="ro-RO" sz="400" b="1" dirty="0" smtClean="0">
                <a:latin typeface="Arial" charset="0"/>
              </a:rPr>
              <a:t>Ș</a:t>
            </a:r>
            <a:r>
              <a:rPr lang="en-GB" sz="400" b="1" dirty="0" smtClean="0">
                <a:solidFill>
                  <a:schemeClr val="tx1"/>
                </a:solidFill>
                <a:latin typeface="Arial" charset="0"/>
              </a:rPr>
              <a:t>ELU</a:t>
            </a:r>
          </a:p>
          <a:p>
            <a:pPr defTabSz="457200" eaLnBrk="0" hangingPunct="0"/>
            <a:r>
              <a:rPr lang="en-GB" sz="400" dirty="0" err="1" smtClean="0">
                <a:solidFill>
                  <a:schemeClr val="tx1"/>
                </a:solidFill>
                <a:latin typeface="Arial" charset="0"/>
              </a:rPr>
              <a:t>Lungime</a:t>
            </a:r>
            <a:r>
              <a:rPr lang="en-GB" sz="400" dirty="0">
                <a:solidFill>
                  <a:schemeClr val="tx1"/>
                </a:solidFill>
                <a:latin typeface="Arial" charset="0"/>
              </a:rPr>
              <a:t>: </a:t>
            </a:r>
            <a:r>
              <a:rPr lang="en-GB" sz="400" dirty="0" smtClean="0">
                <a:solidFill>
                  <a:schemeClr val="tx1"/>
                </a:solidFill>
                <a:latin typeface="Arial" charset="0"/>
              </a:rPr>
              <a:t>16,85 km</a:t>
            </a:r>
          </a:p>
          <a:p>
            <a:pPr defTabSz="457200" eaLnBrk="0" hangingPunct="0"/>
            <a:r>
              <a:rPr lang="en-GB" sz="400" dirty="0" err="1" smtClean="0">
                <a:solidFill>
                  <a:schemeClr val="tx1"/>
                </a:solidFill>
                <a:latin typeface="Arial" charset="0"/>
              </a:rPr>
              <a:t>Stadiul</a:t>
            </a:r>
            <a:r>
              <a:rPr lang="en-GB" sz="400" dirty="0" smtClean="0">
                <a:solidFill>
                  <a:schemeClr val="tx1"/>
                </a:solidFill>
                <a:latin typeface="Arial" charset="0"/>
              </a:rPr>
              <a:t> actual: </a:t>
            </a:r>
            <a:r>
              <a:rPr lang="en-GB" sz="400" dirty="0" err="1" smtClean="0">
                <a:solidFill>
                  <a:schemeClr val="tx1"/>
                </a:solidFill>
                <a:latin typeface="Arial" charset="0"/>
              </a:rPr>
              <a:t>preg</a:t>
            </a:r>
            <a:r>
              <a:rPr lang="ro-RO" sz="400" dirty="0" smtClean="0">
                <a:solidFill>
                  <a:schemeClr val="tx1"/>
                </a:solidFill>
                <a:latin typeface="Arial" charset="0"/>
              </a:rPr>
              <a:t>ă</a:t>
            </a:r>
            <a:r>
              <a:rPr lang="en-GB" sz="400" dirty="0" smtClean="0">
                <a:solidFill>
                  <a:schemeClr val="tx1"/>
                </a:solidFill>
                <a:latin typeface="Arial" charset="0"/>
              </a:rPr>
              <a:t>tire </a:t>
            </a:r>
            <a:r>
              <a:rPr lang="en-GB" sz="400" dirty="0" err="1" smtClean="0">
                <a:solidFill>
                  <a:schemeClr val="tx1"/>
                </a:solidFill>
                <a:latin typeface="Arial" charset="0"/>
              </a:rPr>
              <a:t>documenta</a:t>
            </a:r>
            <a:r>
              <a:rPr lang="ro-RO" sz="400" dirty="0" smtClean="0">
                <a:solidFill>
                  <a:schemeClr val="tx1"/>
                </a:solidFill>
                <a:latin typeface="Arial" charset="0"/>
              </a:rPr>
              <a:t>ț</a:t>
            </a:r>
            <a:r>
              <a:rPr lang="en-GB" sz="400" dirty="0" err="1" smtClean="0">
                <a:solidFill>
                  <a:schemeClr val="tx1"/>
                </a:solidFill>
                <a:latin typeface="Arial" charset="0"/>
              </a:rPr>
              <a:t>ie</a:t>
            </a:r>
            <a:r>
              <a:rPr lang="en-GB" sz="400" dirty="0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GB" sz="400" dirty="0" err="1" smtClean="0">
                <a:solidFill>
                  <a:schemeClr val="tx1"/>
                </a:solidFill>
                <a:latin typeface="Arial" charset="0"/>
              </a:rPr>
              <a:t>licita</a:t>
            </a:r>
            <a:r>
              <a:rPr lang="ro-RO" sz="400" dirty="0" smtClean="0">
                <a:solidFill>
                  <a:schemeClr val="tx1"/>
                </a:solidFill>
                <a:latin typeface="Arial" charset="0"/>
              </a:rPr>
              <a:t>ț</a:t>
            </a:r>
            <a:r>
              <a:rPr lang="en-GB" sz="400" dirty="0" err="1" smtClean="0">
                <a:solidFill>
                  <a:schemeClr val="tx1"/>
                </a:solidFill>
                <a:latin typeface="Arial" charset="0"/>
              </a:rPr>
              <a:t>ie</a:t>
            </a:r>
            <a:r>
              <a:rPr lang="en-GB" sz="400" dirty="0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GB" sz="400" dirty="0" err="1" smtClean="0">
                <a:solidFill>
                  <a:schemeClr val="tx1"/>
                </a:solidFill>
                <a:latin typeface="Arial" charset="0"/>
              </a:rPr>
              <a:t>execu</a:t>
            </a:r>
            <a:r>
              <a:rPr lang="ro-RO" sz="400" dirty="0" smtClean="0">
                <a:solidFill>
                  <a:schemeClr val="tx1"/>
                </a:solidFill>
                <a:latin typeface="Arial" charset="0"/>
              </a:rPr>
              <a:t>ț</a:t>
            </a:r>
            <a:r>
              <a:rPr lang="en-GB" sz="400" dirty="0" err="1" smtClean="0">
                <a:solidFill>
                  <a:schemeClr val="tx1"/>
                </a:solidFill>
                <a:latin typeface="Arial" charset="0"/>
              </a:rPr>
              <a:t>ie</a:t>
            </a:r>
            <a:r>
              <a:rPr lang="en-GB" sz="400" dirty="0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en-GB" sz="400" dirty="0" err="1" smtClean="0">
                <a:solidFill>
                  <a:schemeClr val="tx1"/>
                </a:solidFill>
                <a:latin typeface="Arial" charset="0"/>
              </a:rPr>
              <a:t>lucr</a:t>
            </a:r>
            <a:r>
              <a:rPr lang="ro-RO" sz="400" dirty="0" smtClean="0">
                <a:solidFill>
                  <a:schemeClr val="tx1"/>
                </a:solidFill>
                <a:latin typeface="Arial" charset="0"/>
              </a:rPr>
              <a:t>ă</a:t>
            </a:r>
            <a:r>
              <a:rPr lang="en-GB" sz="400" dirty="0" err="1" smtClean="0">
                <a:solidFill>
                  <a:schemeClr val="tx1"/>
                </a:solidFill>
                <a:latin typeface="Arial" charset="0"/>
              </a:rPr>
              <a:t>ri</a:t>
            </a:r>
            <a:endParaRPr lang="en-GB" sz="400" dirty="0" smtClean="0">
              <a:solidFill>
                <a:schemeClr val="tx1"/>
              </a:solidFill>
              <a:latin typeface="Arial" charset="0"/>
            </a:endParaRPr>
          </a:p>
          <a:p>
            <a:pPr defTabSz="457200" eaLnBrk="0" hangingPunct="0"/>
            <a:r>
              <a:rPr lang="en-GB" sz="400" dirty="0" err="1" smtClean="0">
                <a:latin typeface="Arial" charset="0"/>
              </a:rPr>
              <a:t>Estimare</a:t>
            </a:r>
            <a:r>
              <a:rPr lang="en-GB" sz="400" dirty="0" smtClean="0">
                <a:latin typeface="Arial" charset="0"/>
              </a:rPr>
              <a:t> </a:t>
            </a:r>
            <a:r>
              <a:rPr lang="ro-RO" sz="400" dirty="0" err="1" smtClean="0">
                <a:latin typeface="Arial" charset="0"/>
              </a:rPr>
              <a:t>î</a:t>
            </a:r>
            <a:r>
              <a:rPr lang="en-GB" sz="400" dirty="0" err="1" smtClean="0">
                <a:latin typeface="Arial" charset="0"/>
              </a:rPr>
              <a:t>ncepere</a:t>
            </a:r>
            <a:r>
              <a:rPr lang="en-GB" sz="400" dirty="0" smtClean="0">
                <a:latin typeface="Arial" charset="0"/>
              </a:rPr>
              <a:t> </a:t>
            </a:r>
            <a:r>
              <a:rPr lang="en-GB" sz="400" dirty="0" err="1" smtClean="0">
                <a:latin typeface="Arial" charset="0"/>
              </a:rPr>
              <a:t>lucr</a:t>
            </a:r>
            <a:r>
              <a:rPr lang="ro-RO" sz="400" dirty="0" smtClean="0">
                <a:latin typeface="Arial" charset="0"/>
              </a:rPr>
              <a:t>ă</a:t>
            </a:r>
            <a:r>
              <a:rPr lang="en-GB" sz="400" dirty="0" err="1" smtClean="0">
                <a:latin typeface="Arial" charset="0"/>
              </a:rPr>
              <a:t>ri</a:t>
            </a:r>
            <a:r>
              <a:rPr lang="en-GB" sz="400" dirty="0" smtClean="0">
                <a:latin typeface="Arial" charset="0"/>
              </a:rPr>
              <a:t>: august 2015</a:t>
            </a:r>
            <a:endParaRPr lang="en-GB" sz="40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07" name="Oval 49"/>
          <p:cNvSpPr>
            <a:spLocks noChangeArrowheads="1"/>
          </p:cNvSpPr>
          <p:nvPr/>
        </p:nvSpPr>
        <p:spPr bwMode="auto">
          <a:xfrm>
            <a:off x="3009890" y="1919276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8" name="Oval 49"/>
          <p:cNvSpPr>
            <a:spLocks noChangeArrowheads="1"/>
          </p:cNvSpPr>
          <p:nvPr/>
        </p:nvSpPr>
        <p:spPr bwMode="auto">
          <a:xfrm>
            <a:off x="3315843" y="223831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9" name="Oval 208"/>
          <p:cNvSpPr/>
          <p:nvPr/>
        </p:nvSpPr>
        <p:spPr>
          <a:xfrm>
            <a:off x="2786050" y="1900231"/>
            <a:ext cx="71438" cy="14287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AutoShape 34"/>
          <p:cNvSpPr>
            <a:spLocks noChangeAspect="1" noChangeArrowheads="1"/>
          </p:cNvSpPr>
          <p:nvPr/>
        </p:nvSpPr>
        <p:spPr bwMode="auto">
          <a:xfrm>
            <a:off x="1285853" y="1928802"/>
            <a:ext cx="1071570" cy="357190"/>
          </a:xfrm>
          <a:prstGeom prst="wedgeRectCallout">
            <a:avLst>
              <a:gd name="adj1" fmla="val 92196"/>
              <a:gd name="adj2" fmla="val -36917"/>
            </a:avLst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13468" tIns="8081" rIns="13468" bIns="8081" anchor="ctr" anchorCtr="1"/>
          <a:lstStyle/>
          <a:p>
            <a:pPr defTabSz="684213" eaLnBrk="0" hangingPunct="0"/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TUNEL MESES</a:t>
            </a: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Lungime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: 2,4 km</a:t>
            </a: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Stadiul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actual: 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licitatie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SF-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evaluare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oferte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;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desemnare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c</a:t>
            </a:r>
            <a:r>
              <a:rPr lang="ro-RO" sz="400" dirty="0" smtClean="0">
                <a:latin typeface="Arial" charset="0"/>
                <a:ea typeface="MS PGothic" pitchFamily="34" charset="-128"/>
                <a:cs typeface="Arial" charset="0"/>
              </a:rPr>
              <a:t>âș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tig</a:t>
            </a:r>
            <a:r>
              <a:rPr lang="ro-RO" sz="400" dirty="0" smtClean="0">
                <a:latin typeface="Arial" charset="0"/>
                <a:ea typeface="MS PGothic" pitchFamily="34" charset="-128"/>
                <a:cs typeface="Arial" charset="0"/>
              </a:rPr>
              <a:t>ă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tor  –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februarie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2015 </a:t>
            </a:r>
          </a:p>
        </p:txBody>
      </p:sp>
      <p:sp>
        <p:nvSpPr>
          <p:cNvPr id="214" name="AutoShape 34"/>
          <p:cNvSpPr>
            <a:spLocks noChangeAspect="1" noChangeArrowheads="1"/>
          </p:cNvSpPr>
          <p:nvPr/>
        </p:nvSpPr>
        <p:spPr bwMode="auto">
          <a:xfrm>
            <a:off x="7261244" y="1285860"/>
            <a:ext cx="1000132" cy="285752"/>
          </a:xfrm>
          <a:prstGeom prst="wedgeRectCallout">
            <a:avLst>
              <a:gd name="adj1" fmla="val -76414"/>
              <a:gd name="adj2" fmla="val -21991"/>
            </a:avLst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13468" tIns="8081" rIns="13468" bIns="8081" anchor="ctr" anchorCtr="1"/>
          <a:lstStyle/>
          <a:p>
            <a:pPr defTabSz="684213" eaLnBrk="0" hangingPunct="0"/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PODUL DE LA UNGHENI</a:t>
            </a:r>
          </a:p>
          <a:p>
            <a:pPr defTabSz="684213" eaLnBrk="0" hangingPunct="0"/>
            <a:r>
              <a:rPr lang="en-GB" sz="400" b="1" dirty="0" err="1" smtClean="0">
                <a:latin typeface="Arial" charset="0"/>
                <a:ea typeface="MS PGothic" pitchFamily="34" charset="-128"/>
                <a:cs typeface="Arial" charset="0"/>
              </a:rPr>
              <a:t>Stadiul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 actual:  </a:t>
            </a:r>
            <a:r>
              <a:rPr lang="en-GB" sz="400" b="1" dirty="0" err="1" smtClean="0">
                <a:latin typeface="Arial" charset="0"/>
                <a:ea typeface="MS PGothic" pitchFamily="34" charset="-128"/>
                <a:cs typeface="Arial" charset="0"/>
              </a:rPr>
              <a:t>licita</a:t>
            </a:r>
            <a:r>
              <a:rPr lang="ro-RO" sz="400" b="1" dirty="0" smtClean="0">
                <a:latin typeface="Arial" charset="0"/>
                <a:ea typeface="MS PGothic" pitchFamily="34" charset="-128"/>
                <a:cs typeface="Arial" charset="0"/>
              </a:rPr>
              <a:t>ț</a:t>
            </a:r>
            <a:r>
              <a:rPr lang="en-GB" sz="400" b="1" dirty="0" err="1" smtClean="0">
                <a:latin typeface="Arial" charset="0"/>
                <a:ea typeface="MS PGothic" pitchFamily="34" charset="-128"/>
                <a:cs typeface="Arial" charset="0"/>
              </a:rPr>
              <a:t>ie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 SF-  </a:t>
            </a:r>
            <a:r>
              <a:rPr lang="en-GB" sz="400" b="1" dirty="0" err="1" smtClean="0">
                <a:latin typeface="Arial" charset="0"/>
                <a:ea typeface="MS PGothic" pitchFamily="34" charset="-128"/>
                <a:cs typeface="Arial" charset="0"/>
              </a:rPr>
              <a:t>evaluare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 </a:t>
            </a:r>
            <a:r>
              <a:rPr lang="en-GB" sz="400" b="1" dirty="0" err="1" smtClean="0">
                <a:latin typeface="Arial" charset="0"/>
                <a:ea typeface="MS PGothic" pitchFamily="34" charset="-128"/>
                <a:cs typeface="Arial" charset="0"/>
              </a:rPr>
              <a:t>oferte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; </a:t>
            </a:r>
          </a:p>
          <a:p>
            <a:pPr defTabSz="684213" eaLnBrk="0" hangingPunct="0"/>
            <a:r>
              <a:rPr lang="en-GB" sz="400" b="1" dirty="0" err="1" smtClean="0">
                <a:latin typeface="Arial" charset="0"/>
                <a:ea typeface="MS PGothic" pitchFamily="34" charset="-128"/>
                <a:cs typeface="Arial" charset="0"/>
              </a:rPr>
              <a:t>desemnare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 c</a:t>
            </a:r>
            <a:r>
              <a:rPr lang="ro-RO" sz="400" b="1" dirty="0" smtClean="0">
                <a:latin typeface="Arial" charset="0"/>
                <a:ea typeface="MS PGothic" pitchFamily="34" charset="-128"/>
                <a:cs typeface="Arial" charset="0"/>
              </a:rPr>
              <a:t>âș</a:t>
            </a:r>
            <a:r>
              <a:rPr lang="en-GB" sz="400" b="1" dirty="0" err="1" smtClean="0">
                <a:latin typeface="Arial" charset="0"/>
                <a:ea typeface="MS PGothic" pitchFamily="34" charset="-128"/>
                <a:cs typeface="Arial" charset="0"/>
              </a:rPr>
              <a:t>tig</a:t>
            </a:r>
            <a:r>
              <a:rPr lang="ro-RO" sz="400" b="1" dirty="0" smtClean="0">
                <a:latin typeface="Arial" charset="0"/>
                <a:ea typeface="MS PGothic" pitchFamily="34" charset="-128"/>
                <a:cs typeface="Arial" charset="0"/>
              </a:rPr>
              <a:t>ă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tor  – </a:t>
            </a:r>
            <a:r>
              <a:rPr lang="en-GB" sz="400" b="1" dirty="0" err="1" smtClean="0">
                <a:latin typeface="Arial" charset="0"/>
                <a:ea typeface="MS PGothic" pitchFamily="34" charset="-128"/>
                <a:cs typeface="Arial" charset="0"/>
              </a:rPr>
              <a:t>ianuarie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 2015 </a:t>
            </a:r>
          </a:p>
        </p:txBody>
      </p:sp>
      <p:sp>
        <p:nvSpPr>
          <p:cNvPr id="217" name="Oval 36"/>
          <p:cNvSpPr>
            <a:spLocks noChangeArrowheads="1"/>
          </p:cNvSpPr>
          <p:nvPr/>
        </p:nvSpPr>
        <p:spPr bwMode="auto">
          <a:xfrm>
            <a:off x="3579806" y="5710254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9" name="Oval 49"/>
          <p:cNvSpPr>
            <a:spLocks noChangeArrowheads="1"/>
          </p:cNvSpPr>
          <p:nvPr/>
        </p:nvSpPr>
        <p:spPr bwMode="auto">
          <a:xfrm>
            <a:off x="5219706" y="3733804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0" name="Rectangle 37"/>
          <p:cNvSpPr>
            <a:spLocks noChangeArrowheads="1"/>
          </p:cNvSpPr>
          <p:nvPr/>
        </p:nvSpPr>
        <p:spPr bwMode="auto">
          <a:xfrm>
            <a:off x="714348" y="3571876"/>
            <a:ext cx="304804" cy="123824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err="1" smtClean="0">
                <a:latin typeface="Calibri" pitchFamily="34" charset="0"/>
              </a:rPr>
              <a:t>Timi</a:t>
            </a:r>
            <a:r>
              <a:rPr lang="ro-RO" sz="500" b="1" dirty="0" smtClean="0">
                <a:latin typeface="Calibri" pitchFamily="34" charset="0"/>
              </a:rPr>
              <a:t>ș</a:t>
            </a:r>
            <a:r>
              <a:rPr lang="en-US" sz="500" b="1" dirty="0" err="1" smtClean="0">
                <a:latin typeface="Calibri" pitchFamily="34" charset="0"/>
              </a:rPr>
              <a:t>oara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221" name="Rectangle 23"/>
          <p:cNvSpPr>
            <a:spLocks noChangeArrowheads="1"/>
          </p:cNvSpPr>
          <p:nvPr/>
        </p:nvSpPr>
        <p:spPr bwMode="auto">
          <a:xfrm>
            <a:off x="2984404" y="3690937"/>
            <a:ext cx="230274" cy="106427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smtClean="0">
                <a:latin typeface="Calibri" pitchFamily="34" charset="0"/>
              </a:rPr>
              <a:t>Or</a:t>
            </a:r>
            <a:r>
              <a:rPr lang="ro-RO" sz="500" b="1" dirty="0" smtClean="0">
                <a:latin typeface="Calibri" pitchFamily="34" charset="0"/>
              </a:rPr>
              <a:t>ăș</a:t>
            </a:r>
            <a:r>
              <a:rPr lang="en-US" sz="500" b="1" dirty="0" smtClean="0">
                <a:latin typeface="Calibri" pitchFamily="34" charset="0"/>
              </a:rPr>
              <a:t>tie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222" name="Rectangle 23"/>
          <p:cNvSpPr>
            <a:spLocks noChangeArrowheads="1"/>
          </p:cNvSpPr>
          <p:nvPr/>
        </p:nvSpPr>
        <p:spPr bwMode="auto">
          <a:xfrm>
            <a:off x="4005259" y="3552824"/>
            <a:ext cx="230274" cy="106427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smtClean="0">
                <a:latin typeface="Calibri" pitchFamily="34" charset="0"/>
              </a:rPr>
              <a:t>Sibiu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223" name="Rectangle 23"/>
          <p:cNvSpPr>
            <a:spLocks noChangeArrowheads="1"/>
          </p:cNvSpPr>
          <p:nvPr/>
        </p:nvSpPr>
        <p:spPr bwMode="auto">
          <a:xfrm>
            <a:off x="5357818" y="3733802"/>
            <a:ext cx="230274" cy="106427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smtClean="0">
                <a:latin typeface="Calibri" pitchFamily="34" charset="0"/>
              </a:rPr>
              <a:t>Bra</a:t>
            </a:r>
            <a:r>
              <a:rPr lang="ro-RO" sz="500" b="1" dirty="0" smtClean="0">
                <a:latin typeface="Calibri" pitchFamily="34" charset="0"/>
              </a:rPr>
              <a:t>ș</a:t>
            </a:r>
            <a:r>
              <a:rPr lang="en-US" sz="500" b="1" dirty="0" err="1" smtClean="0">
                <a:latin typeface="Calibri" pitchFamily="34" charset="0"/>
              </a:rPr>
              <a:t>ov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224" name="Rectangle 23"/>
          <p:cNvSpPr>
            <a:spLocks noChangeArrowheads="1"/>
          </p:cNvSpPr>
          <p:nvPr/>
        </p:nvSpPr>
        <p:spPr bwMode="auto">
          <a:xfrm>
            <a:off x="6484873" y="2428868"/>
            <a:ext cx="230274" cy="106427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err="1" smtClean="0">
                <a:latin typeface="Calibri" pitchFamily="34" charset="0"/>
              </a:rPr>
              <a:t>Bac</a:t>
            </a:r>
            <a:r>
              <a:rPr lang="ro-RO" sz="500" b="1" dirty="0" smtClean="0">
                <a:latin typeface="Calibri" pitchFamily="34" charset="0"/>
              </a:rPr>
              <a:t>ă</a:t>
            </a:r>
            <a:r>
              <a:rPr lang="en-US" sz="500" b="1" dirty="0" smtClean="0">
                <a:latin typeface="Calibri" pitchFamily="34" charset="0"/>
              </a:rPr>
              <a:t>u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225" name="Rectangle 23"/>
          <p:cNvSpPr>
            <a:spLocks noChangeArrowheads="1"/>
          </p:cNvSpPr>
          <p:nvPr/>
        </p:nvSpPr>
        <p:spPr bwMode="auto">
          <a:xfrm>
            <a:off x="3270156" y="3500438"/>
            <a:ext cx="230274" cy="106427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err="1" smtClean="0">
                <a:latin typeface="Calibri" pitchFamily="34" charset="0"/>
              </a:rPr>
              <a:t>Sebe</a:t>
            </a:r>
            <a:r>
              <a:rPr lang="ro-RO" sz="500" b="1" dirty="0" smtClean="0">
                <a:latin typeface="Calibri" pitchFamily="34" charset="0"/>
              </a:rPr>
              <a:t>ș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226" name="Rectangle 25"/>
          <p:cNvSpPr>
            <a:spLocks noChangeArrowheads="1"/>
          </p:cNvSpPr>
          <p:nvPr/>
        </p:nvSpPr>
        <p:spPr bwMode="auto">
          <a:xfrm>
            <a:off x="3643306" y="2357430"/>
            <a:ext cx="357190" cy="120944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smtClean="0">
                <a:latin typeface="Calibri" pitchFamily="34" charset="0"/>
              </a:rPr>
              <a:t>C</a:t>
            </a:r>
            <a:r>
              <a:rPr lang="ro-RO" sz="500" b="1" dirty="0" smtClean="0">
                <a:latin typeface="Calibri" pitchFamily="34" charset="0"/>
              </a:rPr>
              <a:t>â</a:t>
            </a:r>
            <a:r>
              <a:rPr lang="en-US" sz="500" b="1" dirty="0" err="1" smtClean="0">
                <a:latin typeface="Calibri" pitchFamily="34" charset="0"/>
              </a:rPr>
              <a:t>mpia</a:t>
            </a:r>
            <a:r>
              <a:rPr lang="en-US" sz="500" b="1" dirty="0" smtClean="0">
                <a:latin typeface="Calibri" pitchFamily="34" charset="0"/>
              </a:rPr>
              <a:t> </a:t>
            </a:r>
            <a:r>
              <a:rPr lang="en-US" sz="500" b="1" dirty="0" err="1" smtClean="0">
                <a:latin typeface="Calibri" pitchFamily="34" charset="0"/>
              </a:rPr>
              <a:t>Turzii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227" name="Oval 50"/>
          <p:cNvSpPr>
            <a:spLocks noChangeArrowheads="1"/>
          </p:cNvSpPr>
          <p:nvPr/>
        </p:nvSpPr>
        <p:spPr bwMode="auto">
          <a:xfrm>
            <a:off x="3716646" y="2538403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9" name="Rectangle 25"/>
          <p:cNvSpPr>
            <a:spLocks noChangeArrowheads="1"/>
          </p:cNvSpPr>
          <p:nvPr/>
        </p:nvSpPr>
        <p:spPr bwMode="auto">
          <a:xfrm>
            <a:off x="1428728" y="1714488"/>
            <a:ext cx="206320" cy="120944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err="1" smtClean="0">
                <a:latin typeface="Calibri" pitchFamily="34" charset="0"/>
              </a:rPr>
              <a:t>Bor</a:t>
            </a:r>
            <a:r>
              <a:rPr lang="ro-RO" sz="500" b="1" dirty="0" smtClean="0">
                <a:latin typeface="Calibri" pitchFamily="34" charset="0"/>
              </a:rPr>
              <a:t>ș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230" name="Rectangle 25"/>
          <p:cNvSpPr>
            <a:spLocks noChangeArrowheads="1"/>
          </p:cNvSpPr>
          <p:nvPr/>
        </p:nvSpPr>
        <p:spPr bwMode="auto">
          <a:xfrm>
            <a:off x="4481512" y="2493956"/>
            <a:ext cx="357190" cy="120944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smtClean="0">
                <a:latin typeface="Calibri" pitchFamily="34" charset="0"/>
              </a:rPr>
              <a:t>T</a:t>
            </a:r>
            <a:r>
              <a:rPr lang="ro-RO" sz="500" b="1" dirty="0" smtClean="0">
                <a:latin typeface="Calibri" pitchFamily="34" charset="0"/>
              </a:rPr>
              <a:t>â</a:t>
            </a:r>
            <a:r>
              <a:rPr lang="en-US" sz="500" b="1" dirty="0" err="1" smtClean="0">
                <a:latin typeface="Calibri" pitchFamily="34" charset="0"/>
              </a:rPr>
              <a:t>rgu</a:t>
            </a:r>
            <a:r>
              <a:rPr lang="en-US" sz="500" b="1" dirty="0" smtClean="0">
                <a:latin typeface="Calibri" pitchFamily="34" charset="0"/>
              </a:rPr>
              <a:t> </a:t>
            </a:r>
            <a:r>
              <a:rPr lang="en-US" sz="500" b="1" dirty="0" err="1" smtClean="0">
                <a:latin typeface="Calibri" pitchFamily="34" charset="0"/>
              </a:rPr>
              <a:t>Mure</a:t>
            </a:r>
            <a:r>
              <a:rPr lang="ro-RO" sz="500" b="1" dirty="0" smtClean="0">
                <a:latin typeface="Calibri" pitchFamily="34" charset="0"/>
              </a:rPr>
              <a:t>ș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232" name="Rectangle 25"/>
          <p:cNvSpPr>
            <a:spLocks noChangeArrowheads="1"/>
          </p:cNvSpPr>
          <p:nvPr/>
        </p:nvSpPr>
        <p:spPr bwMode="auto">
          <a:xfrm>
            <a:off x="3571868" y="2214554"/>
            <a:ext cx="206320" cy="120944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smtClean="0">
                <a:latin typeface="Calibri" pitchFamily="34" charset="0"/>
              </a:rPr>
              <a:t>Gil</a:t>
            </a:r>
            <a:r>
              <a:rPr lang="ro-RO" sz="500" b="1" dirty="0" smtClean="0">
                <a:latin typeface="Calibri" pitchFamily="34" charset="0"/>
              </a:rPr>
              <a:t>ă</a:t>
            </a:r>
            <a:r>
              <a:rPr lang="en-US" sz="500" b="1" dirty="0" smtClean="0">
                <a:latin typeface="Calibri" pitchFamily="34" charset="0"/>
              </a:rPr>
              <a:t>u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233" name="Rectangle 23"/>
          <p:cNvSpPr>
            <a:spLocks noChangeArrowheads="1"/>
          </p:cNvSpPr>
          <p:nvPr/>
        </p:nvSpPr>
        <p:spPr bwMode="auto">
          <a:xfrm>
            <a:off x="5453064" y="4289364"/>
            <a:ext cx="261944" cy="13976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err="1" smtClean="0">
                <a:latin typeface="Calibri" pitchFamily="34" charset="0"/>
              </a:rPr>
              <a:t>Comarnic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234" name="Rectangle 23"/>
          <p:cNvSpPr>
            <a:spLocks noChangeArrowheads="1"/>
          </p:cNvSpPr>
          <p:nvPr/>
        </p:nvSpPr>
        <p:spPr bwMode="auto">
          <a:xfrm>
            <a:off x="5605464" y="4572008"/>
            <a:ext cx="261944" cy="13976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err="1" smtClean="0">
                <a:latin typeface="Calibri" pitchFamily="34" charset="0"/>
              </a:rPr>
              <a:t>Ploie</a:t>
            </a:r>
            <a:r>
              <a:rPr lang="ro-RO" sz="500" b="1" dirty="0" smtClean="0">
                <a:latin typeface="Calibri" pitchFamily="34" charset="0"/>
              </a:rPr>
              <a:t>ș</a:t>
            </a:r>
            <a:r>
              <a:rPr lang="en-US" sz="500" b="1" dirty="0" err="1" smtClean="0">
                <a:latin typeface="Calibri" pitchFamily="34" charset="0"/>
              </a:rPr>
              <a:t>ti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235" name="Rectangle 23"/>
          <p:cNvSpPr>
            <a:spLocks noChangeArrowheads="1"/>
          </p:cNvSpPr>
          <p:nvPr/>
        </p:nvSpPr>
        <p:spPr bwMode="auto">
          <a:xfrm>
            <a:off x="6000760" y="5572140"/>
            <a:ext cx="261944" cy="13976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err="1" smtClean="0">
                <a:latin typeface="Calibri" pitchFamily="34" charset="0"/>
              </a:rPr>
              <a:t>Bucure</a:t>
            </a:r>
            <a:r>
              <a:rPr lang="ro-RO" sz="500" b="1" dirty="0" smtClean="0">
                <a:latin typeface="Calibri" pitchFamily="34" charset="0"/>
              </a:rPr>
              <a:t>ș</a:t>
            </a:r>
            <a:r>
              <a:rPr lang="en-US" sz="500" b="1" dirty="0" err="1" smtClean="0">
                <a:latin typeface="Calibri" pitchFamily="34" charset="0"/>
              </a:rPr>
              <a:t>ti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236" name="Rectangle 23"/>
          <p:cNvSpPr>
            <a:spLocks noChangeArrowheads="1"/>
          </p:cNvSpPr>
          <p:nvPr/>
        </p:nvSpPr>
        <p:spPr bwMode="auto">
          <a:xfrm>
            <a:off x="4714876" y="4786322"/>
            <a:ext cx="261944" cy="13976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err="1" smtClean="0">
                <a:latin typeface="Calibri" pitchFamily="34" charset="0"/>
              </a:rPr>
              <a:t>Pite</a:t>
            </a:r>
            <a:r>
              <a:rPr lang="ro-RO" sz="500" b="1" dirty="0" smtClean="0">
                <a:latin typeface="Calibri" pitchFamily="34" charset="0"/>
              </a:rPr>
              <a:t>ș</a:t>
            </a:r>
            <a:r>
              <a:rPr lang="en-US" sz="500" b="1" dirty="0" err="1" smtClean="0">
                <a:latin typeface="Calibri" pitchFamily="34" charset="0"/>
              </a:rPr>
              <a:t>ti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237" name="Rectangle 23"/>
          <p:cNvSpPr>
            <a:spLocks noChangeArrowheads="1"/>
          </p:cNvSpPr>
          <p:nvPr/>
        </p:nvSpPr>
        <p:spPr bwMode="auto">
          <a:xfrm>
            <a:off x="3286116" y="5715016"/>
            <a:ext cx="261944" cy="13976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smtClean="0">
                <a:latin typeface="Calibri" pitchFamily="34" charset="0"/>
              </a:rPr>
              <a:t>Craiova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239" name="Rectangle 23"/>
          <p:cNvSpPr>
            <a:spLocks noChangeArrowheads="1"/>
          </p:cNvSpPr>
          <p:nvPr/>
        </p:nvSpPr>
        <p:spPr bwMode="auto">
          <a:xfrm>
            <a:off x="7572396" y="5857892"/>
            <a:ext cx="333382" cy="142876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err="1" smtClean="0">
                <a:latin typeface="Calibri" pitchFamily="34" charset="0"/>
              </a:rPr>
              <a:t>Constan</a:t>
            </a:r>
            <a:r>
              <a:rPr lang="ro-RO" sz="500" b="1" dirty="0" smtClean="0">
                <a:latin typeface="Calibri" pitchFamily="34" charset="0"/>
              </a:rPr>
              <a:t>ț</a:t>
            </a:r>
            <a:r>
              <a:rPr lang="en-US" sz="500" b="1" dirty="0" smtClean="0">
                <a:latin typeface="Calibri" pitchFamily="34" charset="0"/>
              </a:rPr>
              <a:t>a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240" name="Rectangle 23"/>
          <p:cNvSpPr>
            <a:spLocks noChangeArrowheads="1"/>
          </p:cNvSpPr>
          <p:nvPr/>
        </p:nvSpPr>
        <p:spPr bwMode="auto">
          <a:xfrm>
            <a:off x="4643438" y="3643314"/>
            <a:ext cx="230274" cy="106427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smtClean="0">
                <a:latin typeface="Calibri" pitchFamily="34" charset="0"/>
              </a:rPr>
              <a:t>F</a:t>
            </a:r>
            <a:r>
              <a:rPr lang="ro-RO" sz="500" b="1" dirty="0" smtClean="0">
                <a:latin typeface="Calibri" pitchFamily="34" charset="0"/>
              </a:rPr>
              <a:t>ă</a:t>
            </a:r>
            <a:r>
              <a:rPr lang="en-US" sz="500" b="1" dirty="0" smtClean="0">
                <a:latin typeface="Calibri" pitchFamily="34" charset="0"/>
              </a:rPr>
              <a:t>g</a:t>
            </a:r>
            <a:r>
              <a:rPr lang="ro-RO" sz="500" b="1" dirty="0" smtClean="0">
                <a:latin typeface="Calibri" pitchFamily="34" charset="0"/>
              </a:rPr>
              <a:t>ă</a:t>
            </a:r>
            <a:r>
              <a:rPr lang="en-US" sz="500" b="1" dirty="0" err="1" smtClean="0">
                <a:latin typeface="Calibri" pitchFamily="34" charset="0"/>
              </a:rPr>
              <a:t>ra</a:t>
            </a:r>
            <a:r>
              <a:rPr lang="ro-RO" sz="500" b="1" dirty="0" smtClean="0">
                <a:latin typeface="Calibri" pitchFamily="34" charset="0"/>
              </a:rPr>
              <a:t>ș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241" name="Oval 49"/>
          <p:cNvSpPr>
            <a:spLocks noChangeArrowheads="1"/>
          </p:cNvSpPr>
          <p:nvPr/>
        </p:nvSpPr>
        <p:spPr bwMode="auto">
          <a:xfrm>
            <a:off x="4643438" y="3548061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2" name="AutoShape 28"/>
          <p:cNvSpPr>
            <a:spLocks noChangeAspect="1" noChangeArrowheads="1"/>
          </p:cNvSpPr>
          <p:nvPr/>
        </p:nvSpPr>
        <p:spPr bwMode="auto">
          <a:xfrm>
            <a:off x="5643570" y="3929066"/>
            <a:ext cx="1168400" cy="391143"/>
          </a:xfrm>
          <a:prstGeom prst="wedgeRectCallout">
            <a:avLst>
              <a:gd name="adj1" fmla="val -73595"/>
              <a:gd name="adj2" fmla="val 17407"/>
            </a:avLst>
          </a:prstGeom>
          <a:solidFill>
            <a:schemeClr val="tx2">
              <a:lumMod val="20000"/>
              <a:lumOff val="80000"/>
            </a:schemeClr>
          </a:solidFill>
          <a:ln w="9525" algn="ctr">
            <a:solidFill>
              <a:srgbClr val="FF0000"/>
            </a:solidFill>
            <a:miter lim="800000"/>
            <a:headEnd/>
            <a:tailEnd/>
          </a:ln>
        </p:spPr>
        <p:txBody>
          <a:bodyPr wrap="square" lIns="18000" tIns="10800" rIns="18000" bIns="10800" anchor="ctr" anchorCtr="1">
            <a:spAutoFit/>
          </a:bodyPr>
          <a:lstStyle/>
          <a:p>
            <a:pPr defTabSz="457200" eaLnBrk="0" hangingPunct="0"/>
            <a:r>
              <a:rPr lang="en-GB" sz="400" b="1" dirty="0">
                <a:latin typeface="Arial" charset="0"/>
              </a:rPr>
              <a:t>COMARNIC – </a:t>
            </a:r>
            <a:r>
              <a:rPr lang="en-GB" sz="400" b="1" dirty="0" smtClean="0">
                <a:latin typeface="Arial" charset="0"/>
              </a:rPr>
              <a:t>BRA</a:t>
            </a:r>
            <a:r>
              <a:rPr lang="ro-RO" sz="400" b="1" dirty="0" smtClean="0">
                <a:latin typeface="Arial" charset="0"/>
              </a:rPr>
              <a:t>Ș</a:t>
            </a:r>
            <a:r>
              <a:rPr lang="en-GB" sz="400" b="1" dirty="0" smtClean="0">
                <a:latin typeface="Arial" charset="0"/>
              </a:rPr>
              <a:t>OV</a:t>
            </a:r>
            <a:endParaRPr lang="en-GB" sz="400" b="1" dirty="0">
              <a:latin typeface="Arial" charset="0"/>
            </a:endParaRPr>
          </a:p>
          <a:p>
            <a:pPr defTabSz="457200" eaLnBrk="0" hangingPunct="0"/>
            <a:r>
              <a:rPr lang="en-GB" sz="400" dirty="0" err="1">
                <a:latin typeface="Arial" charset="0"/>
              </a:rPr>
              <a:t>Lungime</a:t>
            </a:r>
            <a:r>
              <a:rPr lang="en-GB" sz="400" dirty="0">
                <a:latin typeface="Arial" charset="0"/>
              </a:rPr>
              <a:t>: 53 </a:t>
            </a:r>
            <a:r>
              <a:rPr lang="en-GB" sz="400" dirty="0" smtClean="0">
                <a:latin typeface="Arial" charset="0"/>
              </a:rPr>
              <a:t>km</a:t>
            </a:r>
          </a:p>
          <a:p>
            <a:pPr defTabSz="457200" eaLnBrk="0" hangingPunct="0"/>
            <a:r>
              <a:rPr lang="en-GB" sz="400" dirty="0" err="1" smtClean="0">
                <a:latin typeface="Arial" charset="0"/>
              </a:rPr>
              <a:t>Stadiul</a:t>
            </a:r>
            <a:r>
              <a:rPr lang="en-GB" sz="400" dirty="0" smtClean="0">
                <a:latin typeface="Arial" charset="0"/>
              </a:rPr>
              <a:t> actual: </a:t>
            </a:r>
            <a:r>
              <a:rPr lang="en-US" sz="400" dirty="0" smtClean="0">
                <a:latin typeface="Arial" charset="0"/>
              </a:rPr>
              <a:t>a </a:t>
            </a:r>
            <a:r>
              <a:rPr lang="en-US" sz="400" dirty="0" err="1" smtClean="0">
                <a:latin typeface="Arial" charset="0"/>
              </a:rPr>
              <a:t>fost</a:t>
            </a:r>
            <a:r>
              <a:rPr lang="en-US" sz="400" dirty="0" smtClean="0">
                <a:latin typeface="Arial" charset="0"/>
              </a:rPr>
              <a:t> </a:t>
            </a:r>
            <a:r>
              <a:rPr lang="en-US" sz="400" dirty="0" err="1" smtClean="0">
                <a:latin typeface="Arial" charset="0"/>
              </a:rPr>
              <a:t>desemnat</a:t>
            </a:r>
            <a:r>
              <a:rPr lang="en-US" sz="400" dirty="0" smtClean="0">
                <a:latin typeface="Arial" charset="0"/>
              </a:rPr>
              <a:t> </a:t>
            </a:r>
            <a:r>
              <a:rPr lang="en-US" sz="400" dirty="0" err="1" smtClean="0">
                <a:latin typeface="Arial" charset="0"/>
              </a:rPr>
              <a:t>ofertantul</a:t>
            </a:r>
            <a:r>
              <a:rPr lang="en-US" sz="400" dirty="0" smtClean="0">
                <a:latin typeface="Arial" charset="0"/>
              </a:rPr>
              <a:t> castigator </a:t>
            </a:r>
            <a:r>
              <a:rPr lang="en-US" sz="400" dirty="0" err="1" smtClean="0">
                <a:latin typeface="Arial" charset="0"/>
              </a:rPr>
              <a:t>urmare</a:t>
            </a:r>
            <a:r>
              <a:rPr lang="en-US" sz="400" dirty="0" smtClean="0">
                <a:latin typeface="Arial" charset="0"/>
              </a:rPr>
              <a:t> </a:t>
            </a:r>
            <a:r>
              <a:rPr lang="en-US" sz="400" dirty="0" err="1" smtClean="0">
                <a:latin typeface="Arial" charset="0"/>
              </a:rPr>
              <a:t>procedurii</a:t>
            </a:r>
            <a:r>
              <a:rPr lang="en-US" sz="400" dirty="0" smtClean="0">
                <a:latin typeface="Arial" charset="0"/>
              </a:rPr>
              <a:t> de </a:t>
            </a:r>
            <a:r>
              <a:rPr lang="en-US" sz="400" dirty="0" err="1" smtClean="0">
                <a:latin typeface="Arial" charset="0"/>
              </a:rPr>
              <a:t>achizitie</a:t>
            </a:r>
            <a:r>
              <a:rPr lang="en-US" sz="400" dirty="0" smtClean="0">
                <a:latin typeface="Arial" charset="0"/>
              </a:rPr>
              <a:t> </a:t>
            </a:r>
            <a:r>
              <a:rPr lang="en-US" sz="400" dirty="0" err="1" smtClean="0">
                <a:latin typeface="Arial" charset="0"/>
              </a:rPr>
              <a:t>publica</a:t>
            </a:r>
            <a:r>
              <a:rPr lang="en-US" sz="400" dirty="0" smtClean="0">
                <a:latin typeface="Arial" charset="0"/>
              </a:rPr>
              <a:t> (dialog </a:t>
            </a:r>
            <a:r>
              <a:rPr lang="en-US" sz="400" dirty="0" err="1" smtClean="0">
                <a:latin typeface="Arial" charset="0"/>
              </a:rPr>
              <a:t>competitiv</a:t>
            </a:r>
            <a:r>
              <a:rPr lang="en-US" sz="400" dirty="0" smtClean="0">
                <a:latin typeface="Arial" charset="0"/>
              </a:rPr>
              <a:t>) </a:t>
            </a:r>
            <a:r>
              <a:rPr lang="en-US" sz="400" dirty="0" err="1" smtClean="0">
                <a:latin typeface="Arial" charset="0"/>
              </a:rPr>
              <a:t>si</a:t>
            </a:r>
            <a:r>
              <a:rPr lang="en-US" sz="400" dirty="0" smtClean="0">
                <a:latin typeface="Arial" charset="0"/>
              </a:rPr>
              <a:t> </a:t>
            </a:r>
            <a:r>
              <a:rPr lang="en-US" sz="400" dirty="0" err="1" smtClean="0">
                <a:latin typeface="Arial" charset="0"/>
              </a:rPr>
              <a:t>urmeaza</a:t>
            </a:r>
            <a:r>
              <a:rPr lang="en-US" sz="400" dirty="0" smtClean="0">
                <a:latin typeface="Arial" charset="0"/>
              </a:rPr>
              <a:t> </a:t>
            </a:r>
            <a:r>
              <a:rPr lang="en-US" sz="400" dirty="0" err="1" smtClean="0">
                <a:latin typeface="Arial" charset="0"/>
              </a:rPr>
              <a:t>semnarea</a:t>
            </a:r>
            <a:r>
              <a:rPr lang="en-US" sz="400" dirty="0" smtClean="0">
                <a:latin typeface="Arial" charset="0"/>
              </a:rPr>
              <a:t> </a:t>
            </a:r>
            <a:r>
              <a:rPr lang="en-US" sz="400" dirty="0" err="1" smtClean="0">
                <a:latin typeface="Arial" charset="0"/>
              </a:rPr>
              <a:t>contractului</a:t>
            </a:r>
            <a:r>
              <a:rPr lang="en-US" sz="400" dirty="0" smtClean="0">
                <a:latin typeface="Arial" charset="0"/>
              </a:rPr>
              <a:t> de </a:t>
            </a:r>
            <a:r>
              <a:rPr lang="en-US" sz="400" dirty="0" err="1" smtClean="0">
                <a:latin typeface="Arial" charset="0"/>
              </a:rPr>
              <a:t>concesiune</a:t>
            </a:r>
            <a:endParaRPr lang="en-GB" sz="400" dirty="0" err="1">
              <a:latin typeface="Arial" charset="0"/>
            </a:endParaRPr>
          </a:p>
        </p:txBody>
      </p:sp>
      <p:sp>
        <p:nvSpPr>
          <p:cNvPr id="165" name="Oval 164"/>
          <p:cNvSpPr/>
          <p:nvPr/>
        </p:nvSpPr>
        <p:spPr>
          <a:xfrm>
            <a:off x="3338495" y="2162161"/>
            <a:ext cx="71438" cy="14287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" name="AutoShape 5"/>
          <p:cNvSpPr>
            <a:spLocks noChangeAspect="1" noChangeArrowheads="1"/>
          </p:cNvSpPr>
          <p:nvPr/>
        </p:nvSpPr>
        <p:spPr bwMode="auto">
          <a:xfrm>
            <a:off x="3786182" y="1643050"/>
            <a:ext cx="714380" cy="329588"/>
          </a:xfrm>
          <a:prstGeom prst="wedgeRectCallout">
            <a:avLst>
              <a:gd name="adj1" fmla="val -104183"/>
              <a:gd name="adj2" fmla="val 137330"/>
            </a:avLst>
          </a:prstGeom>
          <a:solidFill>
            <a:schemeClr val="tx2">
              <a:lumMod val="20000"/>
              <a:lumOff val="80000"/>
            </a:schemeClr>
          </a:solidFill>
          <a:ln w="9525" algn="ctr">
            <a:solidFill>
              <a:srgbClr val="FF0000"/>
            </a:solidFill>
            <a:miter lim="800000"/>
            <a:headEnd/>
            <a:tailEnd/>
          </a:ln>
        </p:spPr>
        <p:txBody>
          <a:bodyPr wrap="square" lIns="18000" tIns="10800" rIns="18000" bIns="10800" anchor="ctr" anchorCtr="1">
            <a:spAutoFit/>
          </a:bodyPr>
          <a:lstStyle/>
          <a:p>
            <a:pPr defTabSz="457200" eaLnBrk="0" hangingPunct="0"/>
            <a:r>
              <a:rPr lang="en-GB" sz="400" b="1" dirty="0" smtClean="0">
                <a:latin typeface="Arial" charset="0"/>
              </a:rPr>
              <a:t>PODUL PESTE SOME</a:t>
            </a:r>
            <a:r>
              <a:rPr lang="ro-RO" sz="400" b="1" dirty="0" smtClean="0">
                <a:latin typeface="Arial" charset="0"/>
              </a:rPr>
              <a:t>Ș</a:t>
            </a:r>
            <a:endParaRPr lang="en-GB" sz="400" b="1" dirty="0">
              <a:latin typeface="Arial" charset="0"/>
            </a:endParaRPr>
          </a:p>
          <a:p>
            <a:pPr defTabSz="457200" eaLnBrk="0" hangingPunct="0"/>
            <a:r>
              <a:rPr lang="en-GB" sz="400" dirty="0" err="1" smtClean="0">
                <a:latin typeface="Arial" charset="0"/>
              </a:rPr>
              <a:t>Stadiul</a:t>
            </a:r>
            <a:r>
              <a:rPr lang="en-GB" sz="400" dirty="0" smtClean="0">
                <a:latin typeface="Arial" charset="0"/>
              </a:rPr>
              <a:t> actual: </a:t>
            </a:r>
            <a:r>
              <a:rPr lang="en-GB" sz="400" dirty="0" err="1" smtClean="0">
                <a:latin typeface="Arial" charset="0"/>
              </a:rPr>
              <a:t>licita</a:t>
            </a:r>
            <a:r>
              <a:rPr lang="ro-RO" sz="400" dirty="0" smtClean="0">
                <a:latin typeface="Arial" charset="0"/>
              </a:rPr>
              <a:t>ț</a:t>
            </a:r>
            <a:r>
              <a:rPr lang="en-GB" sz="400" dirty="0" err="1" smtClean="0">
                <a:latin typeface="Arial" charset="0"/>
              </a:rPr>
              <a:t>ie</a:t>
            </a:r>
            <a:r>
              <a:rPr lang="en-GB" sz="400" dirty="0" smtClean="0">
                <a:latin typeface="Arial" charset="0"/>
              </a:rPr>
              <a:t> </a:t>
            </a:r>
            <a:r>
              <a:rPr lang="en-GB" sz="400" dirty="0" err="1" smtClean="0">
                <a:latin typeface="Arial" charset="0"/>
              </a:rPr>
              <a:t>execu</a:t>
            </a:r>
            <a:r>
              <a:rPr lang="ro-RO" sz="400" dirty="0" smtClean="0">
                <a:latin typeface="Arial" charset="0"/>
              </a:rPr>
              <a:t>ț</a:t>
            </a:r>
            <a:r>
              <a:rPr lang="en-GB" sz="400" dirty="0" err="1" smtClean="0">
                <a:latin typeface="Arial" charset="0"/>
              </a:rPr>
              <a:t>ie</a:t>
            </a:r>
            <a:r>
              <a:rPr lang="en-GB" sz="400" dirty="0" smtClean="0">
                <a:latin typeface="Arial" charset="0"/>
              </a:rPr>
              <a:t> </a:t>
            </a:r>
            <a:r>
              <a:rPr lang="en-GB" sz="400" dirty="0" err="1" smtClean="0">
                <a:latin typeface="Arial" charset="0"/>
              </a:rPr>
              <a:t>lucr</a:t>
            </a:r>
            <a:r>
              <a:rPr lang="ro-RO" sz="400" dirty="0" smtClean="0">
                <a:latin typeface="Arial" charset="0"/>
              </a:rPr>
              <a:t>ă</a:t>
            </a:r>
            <a:r>
              <a:rPr lang="en-GB" sz="400" dirty="0" err="1" smtClean="0">
                <a:latin typeface="Arial" charset="0"/>
              </a:rPr>
              <a:t>ri</a:t>
            </a:r>
            <a:endParaRPr lang="en-GB" sz="400" dirty="0" smtClean="0">
              <a:latin typeface="Arial" charset="0"/>
            </a:endParaRPr>
          </a:p>
          <a:p>
            <a:pPr defTabSz="457200" eaLnBrk="0" hangingPunct="0"/>
            <a:r>
              <a:rPr lang="en-GB" sz="400" dirty="0" err="1" smtClean="0">
                <a:latin typeface="Arial" charset="0"/>
              </a:rPr>
              <a:t>Estimare</a:t>
            </a:r>
            <a:r>
              <a:rPr lang="en-GB" sz="400" dirty="0" smtClean="0">
                <a:latin typeface="Arial" charset="0"/>
              </a:rPr>
              <a:t> </a:t>
            </a:r>
            <a:r>
              <a:rPr lang="ro-RO" sz="400" dirty="0" err="1" smtClean="0">
                <a:latin typeface="Arial" charset="0"/>
              </a:rPr>
              <a:t>î</a:t>
            </a:r>
            <a:r>
              <a:rPr lang="en-GB" sz="400" dirty="0" err="1" smtClean="0">
                <a:latin typeface="Arial" charset="0"/>
              </a:rPr>
              <a:t>ncepere</a:t>
            </a:r>
            <a:r>
              <a:rPr lang="en-GB" sz="400" dirty="0" smtClean="0">
                <a:latin typeface="Arial" charset="0"/>
              </a:rPr>
              <a:t> </a:t>
            </a:r>
            <a:r>
              <a:rPr lang="en-GB" sz="400" dirty="0" err="1" smtClean="0">
                <a:latin typeface="Arial" charset="0"/>
              </a:rPr>
              <a:t>luc</a:t>
            </a:r>
            <a:r>
              <a:rPr lang="ro-RO" sz="400" dirty="0" smtClean="0">
                <a:latin typeface="Arial" charset="0"/>
              </a:rPr>
              <a:t>ră</a:t>
            </a:r>
            <a:r>
              <a:rPr lang="en-GB" sz="400" dirty="0" err="1" smtClean="0">
                <a:latin typeface="Arial" charset="0"/>
              </a:rPr>
              <a:t>ri</a:t>
            </a:r>
            <a:r>
              <a:rPr lang="en-GB" sz="400" dirty="0" smtClean="0">
                <a:latin typeface="Arial" charset="0"/>
              </a:rPr>
              <a:t>: </a:t>
            </a:r>
            <a:r>
              <a:rPr lang="en-GB" sz="400" dirty="0" err="1" smtClean="0">
                <a:latin typeface="Arial" charset="0"/>
              </a:rPr>
              <a:t>iunie</a:t>
            </a:r>
            <a:r>
              <a:rPr lang="en-GB" sz="400" dirty="0" smtClean="0">
                <a:latin typeface="Arial" charset="0"/>
              </a:rPr>
              <a:t> 2015 </a:t>
            </a:r>
            <a:endParaRPr lang="en-GB" sz="400" dirty="0">
              <a:latin typeface="Arial" charset="0"/>
            </a:endParaRPr>
          </a:p>
        </p:txBody>
      </p:sp>
      <p:sp>
        <p:nvSpPr>
          <p:cNvPr id="170" name="Freeform 169"/>
          <p:cNvSpPr/>
          <p:nvPr/>
        </p:nvSpPr>
        <p:spPr>
          <a:xfrm>
            <a:off x="5781677" y="5257800"/>
            <a:ext cx="9525" cy="90488"/>
          </a:xfrm>
          <a:custGeom>
            <a:avLst/>
            <a:gdLst>
              <a:gd name="connsiteX0" fmla="*/ 0 w 9525"/>
              <a:gd name="connsiteY0" fmla="*/ 90488 h 90488"/>
              <a:gd name="connsiteX1" fmla="*/ 9525 w 9525"/>
              <a:gd name="connsiteY1" fmla="*/ 0 h 90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525" h="90488">
                <a:moveTo>
                  <a:pt x="0" y="90488"/>
                </a:moveTo>
                <a:lnTo>
                  <a:pt x="9525" y="0"/>
                </a:lnTo>
              </a:path>
            </a:pathLst>
          </a:custGeom>
          <a:noFill/>
          <a:ln w="57150">
            <a:solidFill>
              <a:srgbClr val="7030A0"/>
            </a:solidFill>
            <a:round/>
            <a:headEnd/>
            <a:tailEnd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AutoShape 14"/>
          <p:cNvSpPr>
            <a:spLocks noChangeAspect="1" noChangeArrowheads="1"/>
          </p:cNvSpPr>
          <p:nvPr/>
        </p:nvSpPr>
        <p:spPr bwMode="auto">
          <a:xfrm>
            <a:off x="6308576" y="4929196"/>
            <a:ext cx="1263820" cy="490542"/>
          </a:xfrm>
          <a:prstGeom prst="wedgeRectCallout">
            <a:avLst>
              <a:gd name="adj1" fmla="val -90305"/>
              <a:gd name="adj2" fmla="val 21229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13468" tIns="8081" rIns="13468" bIns="8081" anchor="ctr" anchorCtr="1"/>
          <a:lstStyle/>
          <a:p>
            <a:pPr defTabSz="684213" eaLnBrk="0" hangingPunct="0"/>
            <a:r>
              <a:rPr lang="en-GB" sz="400" b="1" dirty="0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BUCURE</a:t>
            </a:r>
            <a:r>
              <a:rPr lang="ro-RO" sz="400" b="1" dirty="0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Ș</a:t>
            </a:r>
            <a:r>
              <a:rPr lang="en-GB" sz="400" b="1" dirty="0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TI </a:t>
            </a:r>
            <a:r>
              <a:rPr lang="en-GB" sz="400" b="1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– </a:t>
            </a:r>
            <a:r>
              <a:rPr lang="en-GB" sz="400" b="1" dirty="0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BRA</a:t>
            </a:r>
            <a:r>
              <a:rPr lang="ro-RO" sz="400" b="1" dirty="0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Ș</a:t>
            </a:r>
            <a:r>
              <a:rPr lang="en-GB" sz="400" b="1" dirty="0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OV</a:t>
            </a:r>
            <a:endParaRPr lang="en-GB" sz="400" b="1" dirty="0">
              <a:solidFill>
                <a:schemeClr val="tx1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defTabSz="684213" eaLnBrk="0" hangingPunct="0"/>
            <a:r>
              <a:rPr lang="en-GB" sz="400" b="1" dirty="0" err="1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Tronsonul</a:t>
            </a:r>
            <a:r>
              <a:rPr lang="en-GB" sz="400" b="1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 </a:t>
            </a:r>
            <a:r>
              <a:rPr lang="en-GB" sz="400" b="1" dirty="0" err="1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Bucure</a:t>
            </a:r>
            <a:r>
              <a:rPr lang="ro-RO" sz="400" b="1" dirty="0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ș</a:t>
            </a:r>
            <a:r>
              <a:rPr lang="en-GB" sz="400" b="1" dirty="0" err="1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ti</a:t>
            </a:r>
            <a:r>
              <a:rPr lang="en-GB" sz="400" b="1" dirty="0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 </a:t>
            </a:r>
            <a:r>
              <a:rPr lang="en-GB" sz="400" b="1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– </a:t>
            </a:r>
            <a:r>
              <a:rPr lang="en-GB" sz="400" b="1" dirty="0" err="1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Ploie</a:t>
            </a:r>
            <a:r>
              <a:rPr lang="ro-RO" sz="400" b="1" dirty="0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ș</a:t>
            </a:r>
            <a:r>
              <a:rPr lang="en-GB" sz="400" b="1" dirty="0" err="1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ti</a:t>
            </a:r>
            <a:r>
              <a:rPr lang="en-GB" sz="400" b="1" dirty="0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 </a:t>
            </a:r>
          </a:p>
          <a:p>
            <a:pPr defTabSz="684213" eaLnBrk="0" hangingPunct="0"/>
            <a:r>
              <a:rPr lang="en-GB" sz="400" dirty="0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Km 0+000 – km 3+325</a:t>
            </a:r>
            <a:endParaRPr lang="en-GB" sz="400" dirty="0">
              <a:solidFill>
                <a:schemeClr val="tx1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defTabSz="684213" eaLnBrk="0" hangingPunct="0"/>
            <a:r>
              <a:rPr lang="en-GB" sz="400" dirty="0" err="1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Lungime</a:t>
            </a:r>
            <a:r>
              <a:rPr lang="en-GB" sz="400" dirty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: </a:t>
            </a:r>
            <a:r>
              <a:rPr lang="en-GB" sz="400" dirty="0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             3,325 km</a:t>
            </a:r>
          </a:p>
          <a:p>
            <a:pPr defTabSz="684213" eaLnBrk="0" hangingPunct="0"/>
            <a:r>
              <a:rPr lang="en-GB" sz="400" dirty="0" err="1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Valoare</a:t>
            </a:r>
            <a:r>
              <a:rPr lang="en-GB" sz="400" dirty="0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 </a:t>
            </a:r>
            <a:r>
              <a:rPr lang="en-GB" sz="400" dirty="0" err="1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estimata</a:t>
            </a:r>
            <a:r>
              <a:rPr lang="en-GB" sz="400" dirty="0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: 91.918.335,90 lei</a:t>
            </a:r>
            <a:endParaRPr lang="en-GB" sz="400" dirty="0">
              <a:solidFill>
                <a:schemeClr val="tx1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defTabSz="684213" eaLnBrk="0" hangingPunct="0"/>
            <a:r>
              <a:rPr lang="en-GB" sz="400" dirty="0" err="1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Stadiul</a:t>
            </a:r>
            <a:r>
              <a:rPr lang="en-GB" sz="400" dirty="0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 actual: </a:t>
            </a:r>
            <a:r>
              <a:rPr lang="en-GB" sz="400" dirty="0" err="1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preg</a:t>
            </a:r>
            <a:r>
              <a:rPr lang="ro-RO" sz="400" dirty="0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ă</a:t>
            </a:r>
            <a:r>
              <a:rPr lang="en-GB" sz="400" dirty="0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tire </a:t>
            </a:r>
            <a:r>
              <a:rPr lang="en-GB" sz="400" dirty="0" err="1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documenta</a:t>
            </a:r>
            <a:r>
              <a:rPr lang="ro-RO" sz="400" dirty="0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ț</a:t>
            </a:r>
            <a:r>
              <a:rPr lang="en-GB" sz="400" dirty="0" err="1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ie</a:t>
            </a:r>
            <a:r>
              <a:rPr lang="en-GB" sz="400" dirty="0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 </a:t>
            </a:r>
            <a:r>
              <a:rPr lang="en-GB" sz="400" dirty="0" err="1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licita</a:t>
            </a:r>
            <a:r>
              <a:rPr lang="ro-RO" sz="400" dirty="0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ț</a:t>
            </a:r>
            <a:r>
              <a:rPr lang="en-GB" sz="400" dirty="0" err="1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ie</a:t>
            </a:r>
            <a:r>
              <a:rPr lang="en-GB" sz="400" dirty="0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 </a:t>
            </a:r>
            <a:r>
              <a:rPr lang="en-GB" sz="400" dirty="0" err="1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lucr</a:t>
            </a:r>
            <a:r>
              <a:rPr lang="ro-RO" sz="400" dirty="0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ă</a:t>
            </a:r>
            <a:r>
              <a:rPr lang="en-GB" sz="400" dirty="0" err="1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ri</a:t>
            </a:r>
            <a:endParaRPr lang="en-GB" sz="400" dirty="0" smtClean="0">
              <a:solidFill>
                <a:schemeClr val="tx1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defTabSz="684213" eaLnBrk="0" hangingPunct="0"/>
            <a:r>
              <a:rPr lang="en-GB" sz="400" dirty="0" err="1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Estimare</a:t>
            </a:r>
            <a:r>
              <a:rPr lang="en-GB" sz="400" dirty="0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 </a:t>
            </a:r>
            <a:r>
              <a:rPr lang="ro-RO" sz="400" dirty="0" err="1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î</a:t>
            </a:r>
            <a:r>
              <a:rPr lang="en-GB" sz="400" dirty="0" err="1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ncepere</a:t>
            </a:r>
            <a:r>
              <a:rPr lang="en-GB" sz="400" dirty="0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 </a:t>
            </a:r>
            <a:r>
              <a:rPr lang="en-GB" sz="400" dirty="0" err="1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lucr</a:t>
            </a:r>
            <a:r>
              <a:rPr lang="ro-RO" sz="400" dirty="0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ă</a:t>
            </a:r>
            <a:r>
              <a:rPr lang="en-GB" sz="400" dirty="0" err="1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ri</a:t>
            </a:r>
            <a:r>
              <a:rPr lang="en-GB" sz="400" dirty="0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: August 2015</a:t>
            </a:r>
          </a:p>
          <a:p>
            <a:pPr defTabSz="684213" eaLnBrk="0" hangingPunct="0"/>
            <a:r>
              <a:rPr lang="en-GB" sz="400" dirty="0" err="1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Termen</a:t>
            </a:r>
            <a:r>
              <a:rPr lang="en-GB" sz="400" dirty="0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 de </a:t>
            </a:r>
            <a:r>
              <a:rPr lang="en-GB" sz="400" dirty="0" err="1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finalizare</a:t>
            </a:r>
            <a:r>
              <a:rPr lang="en-GB" sz="400" dirty="0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: </a:t>
            </a:r>
            <a:r>
              <a:rPr lang="en-GB" sz="400" dirty="0" err="1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decembrie</a:t>
            </a:r>
            <a:r>
              <a:rPr lang="en-GB" sz="400" dirty="0" smtClean="0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charset="0"/>
              </a:rPr>
              <a:t> 2016</a:t>
            </a:r>
            <a:endParaRPr lang="en-GB" sz="400" dirty="0">
              <a:solidFill>
                <a:schemeClr val="tx1"/>
              </a:solidFill>
              <a:latin typeface="Arial" charset="0"/>
              <a:ea typeface="MS PGothic" pitchFamily="34" charset="-128"/>
              <a:cs typeface="Arial" charset="0"/>
            </a:endParaRPr>
          </a:p>
        </p:txBody>
      </p:sp>
      <p:sp>
        <p:nvSpPr>
          <p:cNvPr id="173" name="Oval 12"/>
          <p:cNvSpPr>
            <a:spLocks noChangeArrowheads="1"/>
          </p:cNvSpPr>
          <p:nvPr/>
        </p:nvSpPr>
        <p:spPr bwMode="auto">
          <a:xfrm>
            <a:off x="5742855" y="5319135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177" name="Straight Connector 37"/>
          <p:cNvCxnSpPr>
            <a:cxnSpLocks noChangeShapeType="1"/>
            <a:endCxn id="189" idx="2"/>
          </p:cNvCxnSpPr>
          <p:nvPr/>
        </p:nvCxnSpPr>
        <p:spPr bwMode="auto">
          <a:xfrm>
            <a:off x="5780948" y="1514460"/>
            <a:ext cx="984738" cy="76200"/>
          </a:xfrm>
          <a:prstGeom prst="line">
            <a:avLst/>
          </a:prstGeom>
          <a:noFill/>
          <a:ln w="57150">
            <a:solidFill>
              <a:srgbClr val="7030A0"/>
            </a:solidFill>
            <a:round/>
            <a:headEnd/>
            <a:tailEnd/>
          </a:ln>
        </p:spPr>
      </p:cxnSp>
      <p:sp>
        <p:nvSpPr>
          <p:cNvPr id="180" name="Rectangle 22"/>
          <p:cNvSpPr>
            <a:spLocks noChangeArrowheads="1"/>
          </p:cNvSpPr>
          <p:nvPr/>
        </p:nvSpPr>
        <p:spPr bwMode="auto">
          <a:xfrm>
            <a:off x="6000760" y="1285860"/>
            <a:ext cx="348762" cy="1524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err="1">
                <a:latin typeface="Calibri" pitchFamily="34" charset="0"/>
              </a:rPr>
              <a:t>Pascani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181" name="Rectangle 22"/>
          <p:cNvSpPr>
            <a:spLocks noChangeArrowheads="1"/>
          </p:cNvSpPr>
          <p:nvPr/>
        </p:nvSpPr>
        <p:spPr bwMode="auto">
          <a:xfrm>
            <a:off x="5429256" y="1285860"/>
            <a:ext cx="419100" cy="1524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err="1">
                <a:latin typeface="Calibri" pitchFamily="34" charset="0"/>
              </a:rPr>
              <a:t>Tg</a:t>
            </a:r>
            <a:r>
              <a:rPr lang="en-US" sz="500" b="1" dirty="0">
                <a:latin typeface="Calibri" pitchFamily="34" charset="0"/>
              </a:rPr>
              <a:t>. </a:t>
            </a:r>
            <a:r>
              <a:rPr lang="en-US" sz="500" b="1" dirty="0" err="1">
                <a:latin typeface="Calibri" pitchFamily="34" charset="0"/>
              </a:rPr>
              <a:t>Neamt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189" name="Oval 36"/>
          <p:cNvSpPr>
            <a:spLocks noChangeArrowheads="1"/>
          </p:cNvSpPr>
          <p:nvPr/>
        </p:nvSpPr>
        <p:spPr bwMode="auto">
          <a:xfrm>
            <a:off x="6765686" y="1514460"/>
            <a:ext cx="140677" cy="152400"/>
          </a:xfrm>
          <a:prstGeom prst="ellipse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02" name="Rectangle 38"/>
          <p:cNvSpPr>
            <a:spLocks noChangeArrowheads="1"/>
          </p:cNvSpPr>
          <p:nvPr/>
        </p:nvSpPr>
        <p:spPr bwMode="auto">
          <a:xfrm>
            <a:off x="6817677" y="1691817"/>
            <a:ext cx="277324" cy="7143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>
                <a:latin typeface="Calibri" pitchFamily="34" charset="0"/>
              </a:rPr>
              <a:t>Iasi</a:t>
            </a:r>
          </a:p>
        </p:txBody>
      </p:sp>
      <p:sp>
        <p:nvSpPr>
          <p:cNvPr id="203" name="Oval 45"/>
          <p:cNvSpPr>
            <a:spLocks noChangeArrowheads="1"/>
          </p:cNvSpPr>
          <p:nvPr/>
        </p:nvSpPr>
        <p:spPr bwMode="auto">
          <a:xfrm>
            <a:off x="6053509" y="1496998"/>
            <a:ext cx="140677" cy="152400"/>
          </a:xfrm>
          <a:prstGeom prst="ellipse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211" name="Line 97"/>
          <p:cNvSpPr>
            <a:spLocks noChangeShapeType="1"/>
          </p:cNvSpPr>
          <p:nvPr/>
        </p:nvSpPr>
        <p:spPr bwMode="auto">
          <a:xfrm flipH="1">
            <a:off x="4357686" y="1500174"/>
            <a:ext cx="1428760" cy="1000132"/>
          </a:xfrm>
          <a:prstGeom prst="line">
            <a:avLst/>
          </a:prstGeom>
          <a:noFill/>
          <a:ln w="57150">
            <a:solidFill>
              <a:srgbClr val="7030A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" name="Oval 49"/>
          <p:cNvSpPr>
            <a:spLocks noChangeArrowheads="1"/>
          </p:cNvSpPr>
          <p:nvPr/>
        </p:nvSpPr>
        <p:spPr bwMode="auto">
          <a:xfrm>
            <a:off x="5710610" y="1438260"/>
            <a:ext cx="133350" cy="146050"/>
          </a:xfrm>
          <a:prstGeom prst="ellipse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>
              <a:latin typeface="Calibri" pitchFamily="34" charset="0"/>
            </a:endParaRPr>
          </a:p>
        </p:txBody>
      </p:sp>
      <p:sp>
        <p:nvSpPr>
          <p:cNvPr id="216" name="Oval 215"/>
          <p:cNvSpPr/>
          <p:nvPr/>
        </p:nvSpPr>
        <p:spPr>
          <a:xfrm>
            <a:off x="6943743" y="1300142"/>
            <a:ext cx="71438" cy="14287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9" name="Straight Connector 248"/>
          <p:cNvCxnSpPr/>
          <p:nvPr/>
        </p:nvCxnSpPr>
        <p:spPr>
          <a:xfrm>
            <a:off x="8643966" y="942958"/>
            <a:ext cx="285752" cy="1588"/>
          </a:xfrm>
          <a:prstGeom prst="line">
            <a:avLst/>
          </a:prstGeom>
          <a:noFill/>
          <a:ln w="57150">
            <a:solidFill>
              <a:srgbClr val="7030A0"/>
            </a:solidFill>
            <a:prstDash val="sysDot"/>
            <a:round/>
            <a:headEnd/>
            <a:tailEnd/>
          </a:ln>
        </p:spPr>
      </p:cxnSp>
      <p:sp>
        <p:nvSpPr>
          <p:cNvPr id="212" name="AutoShape 36"/>
          <p:cNvSpPr>
            <a:spLocks noChangeAspect="1" noChangeArrowheads="1"/>
          </p:cNvSpPr>
          <p:nvPr/>
        </p:nvSpPr>
        <p:spPr bwMode="auto">
          <a:xfrm>
            <a:off x="6572264" y="1928802"/>
            <a:ext cx="928694" cy="286056"/>
          </a:xfrm>
          <a:prstGeom prst="wedgeRectCallout">
            <a:avLst>
              <a:gd name="adj1" fmla="val -65760"/>
              <a:gd name="adj2" fmla="val -165157"/>
            </a:avLst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13468" tIns="8081" rIns="13468" bIns="8081" anchor="ctr" anchorCtr="1"/>
          <a:lstStyle/>
          <a:p>
            <a:pPr defTabSz="684213" eaLnBrk="0" hangingPunct="0"/>
            <a:r>
              <a:rPr lang="en-GB" sz="400" b="1" dirty="0">
                <a:latin typeface="Arial" charset="0"/>
                <a:ea typeface="MS PGothic" pitchFamily="34" charset="-128"/>
                <a:cs typeface="Arial" charset="0"/>
              </a:rPr>
              <a:t>TG. 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NEAM</a:t>
            </a:r>
            <a:r>
              <a:rPr lang="ro-RO" sz="400" b="1" dirty="0" smtClean="0">
                <a:latin typeface="Arial" charset="0"/>
                <a:ea typeface="MS PGothic" pitchFamily="34" charset="-128"/>
                <a:cs typeface="Arial" charset="0"/>
              </a:rPr>
              <a:t>Ț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 </a:t>
            </a:r>
            <a:r>
              <a:rPr lang="en-GB" sz="400" b="1" dirty="0">
                <a:latin typeface="Arial" charset="0"/>
                <a:ea typeface="MS PGothic" pitchFamily="34" charset="-128"/>
                <a:cs typeface="Arial" charset="0"/>
              </a:rPr>
              <a:t>– 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IA</a:t>
            </a:r>
            <a:r>
              <a:rPr lang="ro-RO" sz="400" b="1" dirty="0" smtClean="0">
                <a:latin typeface="Arial" charset="0"/>
                <a:ea typeface="MS PGothic" pitchFamily="34" charset="-128"/>
                <a:cs typeface="Arial" charset="0"/>
              </a:rPr>
              <a:t>Ș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I </a:t>
            </a:r>
            <a:r>
              <a:rPr lang="en-GB" sz="400" b="1" dirty="0">
                <a:latin typeface="Arial" charset="0"/>
                <a:ea typeface="MS PGothic" pitchFamily="34" charset="-128"/>
                <a:cs typeface="Arial" charset="0"/>
              </a:rPr>
              <a:t>– UNGHENI</a:t>
            </a:r>
          </a:p>
          <a:p>
            <a:pPr defTabSz="684213" eaLnBrk="0" hangingPunct="0"/>
            <a:r>
              <a:rPr lang="en-GB" sz="400" dirty="0" err="1">
                <a:latin typeface="Arial" charset="0"/>
                <a:ea typeface="MS PGothic" pitchFamily="34" charset="-128"/>
                <a:cs typeface="Arial" charset="0"/>
              </a:rPr>
              <a:t>Lungime</a:t>
            </a:r>
            <a:r>
              <a:rPr lang="en-GB" sz="400" dirty="0">
                <a:latin typeface="Arial" charset="0"/>
                <a:ea typeface="MS PGothic" pitchFamily="34" charset="-128"/>
                <a:cs typeface="Arial" charset="0"/>
              </a:rPr>
              <a:t>: 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100 km</a:t>
            </a: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Stadiul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actual: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licita</a:t>
            </a:r>
            <a:r>
              <a:rPr lang="ro-RO" sz="400" dirty="0" smtClean="0">
                <a:latin typeface="Arial" charset="0"/>
                <a:ea typeface="MS PGothic" pitchFamily="34" charset="-128"/>
                <a:cs typeface="Arial" charset="0"/>
              </a:rPr>
              <a:t>ți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e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revizuire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SF</a:t>
            </a:r>
            <a:endParaRPr lang="en-GB" sz="400" dirty="0">
              <a:latin typeface="Arial" charset="0"/>
              <a:ea typeface="MS PGothic" pitchFamily="34" charset="-128"/>
              <a:cs typeface="Arial" charset="0"/>
            </a:endParaRPr>
          </a:p>
        </p:txBody>
      </p:sp>
      <p:sp>
        <p:nvSpPr>
          <p:cNvPr id="213" name="AutoShape 21"/>
          <p:cNvSpPr>
            <a:spLocks noChangeAspect="1" noChangeArrowheads="1"/>
          </p:cNvSpPr>
          <p:nvPr/>
        </p:nvSpPr>
        <p:spPr bwMode="auto">
          <a:xfrm>
            <a:off x="5000628" y="2071678"/>
            <a:ext cx="928694" cy="303213"/>
          </a:xfrm>
          <a:prstGeom prst="wedgeRectCallout">
            <a:avLst>
              <a:gd name="adj1" fmla="val 4892"/>
              <a:gd name="adj2" fmla="val -159710"/>
            </a:avLst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13468" tIns="8081" rIns="13468" bIns="8081" anchor="ctr" anchorCtr="1"/>
          <a:lstStyle/>
          <a:p>
            <a:pPr defTabSz="684213" eaLnBrk="0" hangingPunct="0"/>
            <a:r>
              <a:rPr lang="en-GB" sz="400" b="1" dirty="0">
                <a:latin typeface="Arial" charset="0"/>
                <a:ea typeface="MS PGothic" pitchFamily="34" charset="-128"/>
                <a:cs typeface="Arial" charset="0"/>
              </a:rPr>
              <a:t>TG. 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MURE</a:t>
            </a:r>
            <a:r>
              <a:rPr lang="ro-RO" sz="400" b="1" dirty="0" smtClean="0">
                <a:latin typeface="Arial" charset="0"/>
                <a:ea typeface="MS PGothic" pitchFamily="34" charset="-128"/>
                <a:cs typeface="Arial" charset="0"/>
              </a:rPr>
              <a:t>Ț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 </a:t>
            </a:r>
            <a:r>
              <a:rPr lang="en-GB" sz="400" b="1" dirty="0">
                <a:latin typeface="Arial" charset="0"/>
                <a:ea typeface="MS PGothic" pitchFamily="34" charset="-128"/>
                <a:cs typeface="Arial" charset="0"/>
              </a:rPr>
              <a:t>– TG. </a:t>
            </a:r>
            <a:r>
              <a:rPr lang="en-GB" sz="400" b="1" dirty="0" smtClean="0">
                <a:latin typeface="Arial" charset="0"/>
                <a:ea typeface="MS PGothic" pitchFamily="34" charset="-128"/>
                <a:cs typeface="Arial" charset="0"/>
              </a:rPr>
              <a:t>NEAM</a:t>
            </a:r>
            <a:r>
              <a:rPr lang="ro-RO" sz="400" b="1" dirty="0" smtClean="0">
                <a:latin typeface="Arial" charset="0"/>
                <a:ea typeface="MS PGothic" pitchFamily="34" charset="-128"/>
                <a:cs typeface="Arial" charset="0"/>
              </a:rPr>
              <a:t>Ț</a:t>
            </a:r>
            <a:endParaRPr lang="en-GB" sz="400" b="1" dirty="0">
              <a:latin typeface="Arial" charset="0"/>
              <a:ea typeface="MS PGothic" pitchFamily="34" charset="-128"/>
              <a:cs typeface="Arial" charset="0"/>
            </a:endParaRPr>
          </a:p>
          <a:p>
            <a:pPr defTabSz="684213" eaLnBrk="0" hangingPunct="0"/>
            <a:r>
              <a:rPr lang="en-GB" sz="400" dirty="0" err="1">
                <a:latin typeface="Arial" charset="0"/>
                <a:ea typeface="MS PGothic" pitchFamily="34" charset="-128"/>
                <a:cs typeface="Arial" charset="0"/>
              </a:rPr>
              <a:t>Lungime</a:t>
            </a:r>
            <a:r>
              <a:rPr lang="en-GB" sz="400" dirty="0">
                <a:latin typeface="Arial" charset="0"/>
                <a:ea typeface="MS PGothic" pitchFamily="34" charset="-128"/>
                <a:cs typeface="Arial" charset="0"/>
              </a:rPr>
              <a:t>: 211 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km</a:t>
            </a:r>
          </a:p>
          <a:p>
            <a:pPr defTabSz="684213" eaLnBrk="0" hangingPunct="0"/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Stadiul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actual: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licitatie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</a:t>
            </a:r>
            <a:r>
              <a:rPr lang="en-GB" sz="400" dirty="0" err="1" smtClean="0">
                <a:latin typeface="Arial" charset="0"/>
                <a:ea typeface="MS PGothic" pitchFamily="34" charset="-128"/>
                <a:cs typeface="Arial" charset="0"/>
              </a:rPr>
              <a:t>revizuire</a:t>
            </a:r>
            <a:r>
              <a:rPr lang="en-GB" sz="400" dirty="0" smtClean="0">
                <a:latin typeface="Arial" charset="0"/>
                <a:ea typeface="MS PGothic" pitchFamily="34" charset="-128"/>
                <a:cs typeface="Arial" charset="0"/>
              </a:rPr>
              <a:t> SF</a:t>
            </a:r>
            <a:endParaRPr lang="en-GB" sz="400" dirty="0">
              <a:latin typeface="Arial" charset="0"/>
              <a:ea typeface="MS PGothic" pitchFamily="34" charset="-128"/>
              <a:cs typeface="Arial" charset="0"/>
            </a:endParaRPr>
          </a:p>
        </p:txBody>
      </p:sp>
      <p:pic>
        <p:nvPicPr>
          <p:cNvPr id="161" name="Picture 5" descr="C:\Users\adrian.olteanu\Desktop\identitate\foi_antet\logo_antet\logo_antet_MT.png"/>
          <p:cNvPicPr>
            <a:picLocks noChangeAspect="1" noChangeArrowheads="1"/>
          </p:cNvPicPr>
          <p:nvPr/>
        </p:nvPicPr>
        <p:blipFill>
          <a:blip r:embed="rId3" cstate="print"/>
          <a:srcRect r="75449"/>
          <a:stretch>
            <a:fillRect/>
          </a:stretch>
        </p:blipFill>
        <p:spPr bwMode="auto">
          <a:xfrm>
            <a:off x="395258" y="63794"/>
            <a:ext cx="642942" cy="597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5" name="Rectangle 184"/>
          <p:cNvSpPr/>
          <p:nvPr/>
        </p:nvSpPr>
        <p:spPr>
          <a:xfrm>
            <a:off x="71406" y="697212"/>
            <a:ext cx="1357322" cy="11715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600" b="1" dirty="0" smtClean="0"/>
              <a:t>MINISTERUL TRANSPORTURILOR</a:t>
            </a:r>
            <a:endParaRPr lang="en-US" sz="600" b="1" dirty="0"/>
          </a:p>
        </p:txBody>
      </p:sp>
      <p:sp>
        <p:nvSpPr>
          <p:cNvPr id="199" name="Rectangle 198"/>
          <p:cNvSpPr/>
          <p:nvPr/>
        </p:nvSpPr>
        <p:spPr>
          <a:xfrm>
            <a:off x="500034" y="6500834"/>
            <a:ext cx="500066" cy="1428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600" b="1" dirty="0" smtClean="0"/>
              <a:t>CNADNR </a:t>
            </a:r>
            <a:endParaRPr lang="en-US" sz="600" b="1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6000768"/>
            <a:ext cx="466493" cy="415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:\Users\adrian.olteanu\Desktop\identitate\foi_antet\logo_antet\logo_antet_MT.png"/>
          <p:cNvPicPr>
            <a:picLocks noChangeAspect="1" noChangeArrowheads="1"/>
          </p:cNvPicPr>
          <p:nvPr/>
        </p:nvPicPr>
        <p:blipFill>
          <a:blip r:embed="rId2" cstate="print"/>
          <a:srcRect r="75449"/>
          <a:stretch>
            <a:fillRect/>
          </a:stretch>
        </p:blipFill>
        <p:spPr bwMode="auto">
          <a:xfrm rot="16200000">
            <a:off x="208067" y="5710756"/>
            <a:ext cx="642942" cy="630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 rot="16200000">
            <a:off x="282085" y="5903223"/>
            <a:ext cx="1357322" cy="12365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600" b="1" dirty="0" smtClean="0"/>
              <a:t>MINISTERUL TRANSPORTURILOR</a:t>
            </a:r>
            <a:endParaRPr lang="en-US" sz="600" b="1" dirty="0"/>
          </a:p>
        </p:txBody>
      </p:sp>
      <p:sp>
        <p:nvSpPr>
          <p:cNvPr id="8" name="Rectangle 7"/>
          <p:cNvSpPr/>
          <p:nvPr/>
        </p:nvSpPr>
        <p:spPr>
          <a:xfrm rot="16200000">
            <a:off x="8104221" y="6044909"/>
            <a:ext cx="500066" cy="1507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600" b="1" dirty="0" smtClean="0"/>
              <a:t>CNADNR </a:t>
            </a:r>
            <a:endParaRPr lang="en-US" sz="600" b="1" dirty="0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7753412" y="5894734"/>
            <a:ext cx="466493" cy="438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ctangle 10"/>
          <p:cNvSpPr/>
          <p:nvPr/>
        </p:nvSpPr>
        <p:spPr>
          <a:xfrm>
            <a:off x="8429652" y="4572008"/>
            <a:ext cx="500066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7" name="Picture 3" descr="C:\Users\User\Desktop\Autostrada Buc-Bv200-2006-page-001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2271988" y="-1657064"/>
            <a:ext cx="4600026" cy="9144000"/>
          </a:xfrm>
          <a:prstGeom prst="rect">
            <a:avLst/>
          </a:prstGeom>
          <a:noFill/>
        </p:spPr>
      </p:pic>
      <p:sp>
        <p:nvSpPr>
          <p:cNvPr id="13" name="Rectangle 12"/>
          <p:cNvSpPr/>
          <p:nvPr/>
        </p:nvSpPr>
        <p:spPr>
          <a:xfrm>
            <a:off x="8429652" y="4143380"/>
            <a:ext cx="642942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o-RO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28"/>
          <p:cNvSpPr>
            <a:spLocks noChangeAspect="1" noChangeArrowheads="1"/>
          </p:cNvSpPr>
          <p:nvPr/>
        </p:nvSpPr>
        <p:spPr bwMode="auto">
          <a:xfrm>
            <a:off x="3786182" y="3714752"/>
            <a:ext cx="1168400" cy="329588"/>
          </a:xfrm>
          <a:prstGeom prst="wedgeRectCallout">
            <a:avLst>
              <a:gd name="adj1" fmla="val 73552"/>
              <a:gd name="adj2" fmla="val 4402"/>
            </a:avLst>
          </a:prstGeom>
          <a:solidFill>
            <a:schemeClr val="tx2">
              <a:lumMod val="20000"/>
              <a:lumOff val="80000"/>
            </a:schemeClr>
          </a:solidFill>
          <a:ln w="9525" algn="ctr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  <p:txBody>
          <a:bodyPr wrap="square" lIns="18000" tIns="10800" rIns="18000" bIns="10800" anchor="ctr" anchorCtr="1">
            <a:spAutoFit/>
          </a:bodyPr>
          <a:lstStyle/>
          <a:p>
            <a:pPr defTabSz="457200" eaLnBrk="0" hangingPunct="0"/>
            <a:r>
              <a:rPr lang="en-GB" sz="400" b="1" dirty="0">
                <a:latin typeface="Arial" charset="0"/>
              </a:rPr>
              <a:t>COMARNIC – </a:t>
            </a:r>
            <a:r>
              <a:rPr lang="en-GB" sz="400" b="1" dirty="0" smtClean="0">
                <a:latin typeface="Arial" charset="0"/>
              </a:rPr>
              <a:t>BRA</a:t>
            </a:r>
            <a:r>
              <a:rPr lang="ro-RO" sz="400" b="1" dirty="0" smtClean="0">
                <a:latin typeface="Arial" charset="0"/>
              </a:rPr>
              <a:t>Ș</a:t>
            </a:r>
            <a:r>
              <a:rPr lang="en-GB" sz="400" b="1" dirty="0" smtClean="0">
                <a:latin typeface="Arial" charset="0"/>
              </a:rPr>
              <a:t>OV</a:t>
            </a:r>
            <a:endParaRPr lang="en-GB" sz="400" b="1" dirty="0">
              <a:latin typeface="Arial" charset="0"/>
            </a:endParaRPr>
          </a:p>
          <a:p>
            <a:pPr defTabSz="457200" eaLnBrk="0" hangingPunct="0"/>
            <a:r>
              <a:rPr lang="en-GB" sz="400" dirty="0" err="1">
                <a:latin typeface="Arial" charset="0"/>
              </a:rPr>
              <a:t>Lungime</a:t>
            </a:r>
            <a:r>
              <a:rPr lang="en-GB" sz="400" dirty="0">
                <a:latin typeface="Arial" charset="0"/>
              </a:rPr>
              <a:t>: </a:t>
            </a:r>
            <a:r>
              <a:rPr lang="en-GB" sz="400" dirty="0" smtClean="0">
                <a:latin typeface="Arial" charset="0"/>
              </a:rPr>
              <a:t>53,215 km</a:t>
            </a:r>
          </a:p>
          <a:p>
            <a:pPr defTabSz="457200" eaLnBrk="0" hangingPunct="0"/>
            <a:r>
              <a:rPr lang="en-GB" sz="400" dirty="0" err="1" smtClean="0">
                <a:latin typeface="Arial" charset="0"/>
              </a:rPr>
              <a:t>Stadiul</a:t>
            </a:r>
            <a:r>
              <a:rPr lang="en-GB" sz="400" dirty="0" smtClean="0">
                <a:latin typeface="Arial" charset="0"/>
              </a:rPr>
              <a:t> actual: </a:t>
            </a:r>
            <a:r>
              <a:rPr lang="en-US" sz="400" dirty="0" err="1" smtClean="0">
                <a:latin typeface="Arial" charset="0"/>
              </a:rPr>
              <a:t>lici</a:t>
            </a:r>
            <a:r>
              <a:rPr lang="ro-RO" sz="400" dirty="0" smtClean="0">
                <a:latin typeface="Arial" charset="0"/>
              </a:rPr>
              <a:t>t</a:t>
            </a:r>
            <a:r>
              <a:rPr lang="en-US" sz="400" dirty="0" smtClean="0">
                <a:latin typeface="Arial" charset="0"/>
              </a:rPr>
              <a:t>a</a:t>
            </a:r>
            <a:r>
              <a:rPr lang="ro-RO" sz="400" dirty="0" smtClean="0">
                <a:latin typeface="Arial" charset="0"/>
              </a:rPr>
              <a:t>ț</a:t>
            </a:r>
            <a:r>
              <a:rPr lang="en-US" sz="400" dirty="0" err="1" smtClean="0">
                <a:latin typeface="Arial" charset="0"/>
              </a:rPr>
              <a:t>ia</a:t>
            </a:r>
            <a:r>
              <a:rPr lang="en-US" sz="400" dirty="0" smtClean="0">
                <a:latin typeface="Arial" charset="0"/>
              </a:rPr>
              <a:t> </a:t>
            </a:r>
            <a:r>
              <a:rPr lang="en-US" sz="400" dirty="0" err="1" smtClean="0">
                <a:latin typeface="Arial" charset="0"/>
              </a:rPr>
              <a:t>pentru</a:t>
            </a:r>
            <a:r>
              <a:rPr lang="en-US" sz="400" dirty="0" smtClean="0">
                <a:latin typeface="Arial" charset="0"/>
              </a:rPr>
              <a:t> </a:t>
            </a:r>
            <a:r>
              <a:rPr lang="en-US" sz="400" dirty="0" err="1" smtClean="0">
                <a:latin typeface="Arial" charset="0"/>
              </a:rPr>
              <a:t>atribuirea</a:t>
            </a:r>
            <a:r>
              <a:rPr lang="en-US" sz="400" dirty="0" smtClean="0">
                <a:latin typeface="Arial" charset="0"/>
              </a:rPr>
              <a:t> </a:t>
            </a:r>
            <a:r>
              <a:rPr lang="en-US" sz="400" dirty="0" err="1" smtClean="0">
                <a:latin typeface="Arial" charset="0"/>
              </a:rPr>
              <a:t>contractului</a:t>
            </a:r>
            <a:r>
              <a:rPr lang="en-US" sz="400" dirty="0" smtClean="0">
                <a:latin typeface="Arial" charset="0"/>
              </a:rPr>
              <a:t> de </a:t>
            </a:r>
            <a:r>
              <a:rPr lang="en-US" sz="400" dirty="0" err="1" smtClean="0">
                <a:latin typeface="Arial" charset="0"/>
              </a:rPr>
              <a:t>concesiune</a:t>
            </a:r>
            <a:r>
              <a:rPr lang="en-US" sz="400" dirty="0" smtClean="0">
                <a:latin typeface="Arial" charset="0"/>
              </a:rPr>
              <a:t> </a:t>
            </a:r>
            <a:r>
              <a:rPr lang="en-US" sz="400" dirty="0" err="1" smtClean="0">
                <a:latin typeface="Arial" charset="0"/>
              </a:rPr>
              <a:t>lucr</a:t>
            </a:r>
            <a:r>
              <a:rPr lang="ro-RO" sz="400" dirty="0" smtClean="0">
                <a:latin typeface="Arial" charset="0"/>
              </a:rPr>
              <a:t>ă</a:t>
            </a:r>
            <a:r>
              <a:rPr lang="en-US" sz="400" dirty="0" err="1" smtClean="0">
                <a:latin typeface="Arial" charset="0"/>
              </a:rPr>
              <a:t>ri</a:t>
            </a:r>
            <a:r>
              <a:rPr lang="en-US" sz="400" dirty="0" smtClean="0">
                <a:latin typeface="Arial" charset="0"/>
              </a:rPr>
              <a:t> a </a:t>
            </a:r>
            <a:r>
              <a:rPr lang="en-US" sz="400" dirty="0" err="1" smtClean="0">
                <a:latin typeface="Arial" charset="0"/>
              </a:rPr>
              <a:t>fost</a:t>
            </a:r>
            <a:r>
              <a:rPr lang="en-US" sz="400" dirty="0" smtClean="0">
                <a:latin typeface="Arial" charset="0"/>
              </a:rPr>
              <a:t> </a:t>
            </a:r>
            <a:r>
              <a:rPr lang="en-US" sz="400" dirty="0" err="1" smtClean="0">
                <a:latin typeface="Arial" charset="0"/>
              </a:rPr>
              <a:t>finalizat</a:t>
            </a:r>
            <a:r>
              <a:rPr lang="ro-RO" sz="400" dirty="0" smtClean="0">
                <a:latin typeface="Arial" charset="0"/>
              </a:rPr>
              <a:t>ă</a:t>
            </a:r>
            <a:r>
              <a:rPr lang="en-US" sz="400" dirty="0" smtClean="0">
                <a:latin typeface="Arial" charset="0"/>
              </a:rPr>
              <a:t> </a:t>
            </a:r>
            <a:r>
              <a:rPr lang="ro-RO" sz="400" dirty="0" err="1" smtClean="0">
                <a:latin typeface="Arial" charset="0"/>
              </a:rPr>
              <a:t>ș</a:t>
            </a:r>
            <a:r>
              <a:rPr lang="en-US" sz="400" dirty="0" err="1" smtClean="0">
                <a:latin typeface="Arial" charset="0"/>
              </a:rPr>
              <a:t>i</a:t>
            </a:r>
            <a:r>
              <a:rPr lang="en-US" sz="400" dirty="0" smtClean="0">
                <a:latin typeface="Arial" charset="0"/>
              </a:rPr>
              <a:t> </a:t>
            </a:r>
            <a:r>
              <a:rPr lang="en-US" sz="400" dirty="0" err="1" smtClean="0">
                <a:latin typeface="Arial" charset="0"/>
              </a:rPr>
              <a:t>urmeaz</a:t>
            </a:r>
            <a:r>
              <a:rPr lang="ro-RO" sz="400" dirty="0" smtClean="0">
                <a:latin typeface="Arial" charset="0"/>
              </a:rPr>
              <a:t>ă </a:t>
            </a:r>
            <a:r>
              <a:rPr lang="en-US" sz="400" dirty="0" err="1" smtClean="0">
                <a:latin typeface="Arial" charset="0"/>
              </a:rPr>
              <a:t>semnarea</a:t>
            </a:r>
            <a:r>
              <a:rPr lang="en-US" sz="400" dirty="0" smtClean="0">
                <a:latin typeface="Arial" charset="0"/>
              </a:rPr>
              <a:t> </a:t>
            </a:r>
            <a:r>
              <a:rPr lang="en-US" sz="400" dirty="0" err="1" smtClean="0">
                <a:latin typeface="Arial" charset="0"/>
              </a:rPr>
              <a:t>contractului</a:t>
            </a:r>
            <a:endParaRPr lang="en-GB" sz="400" dirty="0" err="1">
              <a:latin typeface="Arial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71604" y="71414"/>
            <a:ext cx="4143404" cy="57150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AUTOSTRADA COMARNIC – BRAŞOV ŞI ALTERNATIVE DE TRASEU SPRE BRAŞOV</a:t>
            </a:r>
            <a:endParaRPr lang="en-US" sz="1400" b="1" dirty="0"/>
          </a:p>
        </p:txBody>
      </p:sp>
      <p:sp>
        <p:nvSpPr>
          <p:cNvPr id="10" name="Freeform 9"/>
          <p:cNvSpPr/>
          <p:nvPr/>
        </p:nvSpPr>
        <p:spPr>
          <a:xfrm>
            <a:off x="5178425" y="3771900"/>
            <a:ext cx="193675" cy="571500"/>
          </a:xfrm>
          <a:custGeom>
            <a:avLst/>
            <a:gdLst>
              <a:gd name="connsiteX0" fmla="*/ 79375 w 193675"/>
              <a:gd name="connsiteY0" fmla="*/ 0 h 571500"/>
              <a:gd name="connsiteX1" fmla="*/ 31750 w 193675"/>
              <a:gd name="connsiteY1" fmla="*/ 171450 h 571500"/>
              <a:gd name="connsiteX2" fmla="*/ 26987 w 193675"/>
              <a:gd name="connsiteY2" fmla="*/ 471487 h 571500"/>
              <a:gd name="connsiteX3" fmla="*/ 193675 w 193675"/>
              <a:gd name="connsiteY3" fmla="*/ 57150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675" h="571500">
                <a:moveTo>
                  <a:pt x="79375" y="0"/>
                </a:moveTo>
                <a:cubicBezTo>
                  <a:pt x="59928" y="46434"/>
                  <a:pt x="40481" y="92869"/>
                  <a:pt x="31750" y="171450"/>
                </a:cubicBezTo>
                <a:cubicBezTo>
                  <a:pt x="23019" y="250031"/>
                  <a:pt x="0" y="404812"/>
                  <a:pt x="26987" y="471487"/>
                </a:cubicBezTo>
                <a:cubicBezTo>
                  <a:pt x="53975" y="538162"/>
                  <a:pt x="123825" y="554831"/>
                  <a:pt x="193675" y="571500"/>
                </a:cubicBezTo>
              </a:path>
            </a:pathLst>
          </a:cu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49"/>
          <p:cNvSpPr>
            <a:spLocks noChangeArrowheads="1"/>
          </p:cNvSpPr>
          <p:nvPr/>
        </p:nvSpPr>
        <p:spPr bwMode="auto">
          <a:xfrm>
            <a:off x="5219706" y="3733804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Oval 49"/>
          <p:cNvSpPr>
            <a:spLocks noChangeArrowheads="1"/>
          </p:cNvSpPr>
          <p:nvPr/>
        </p:nvSpPr>
        <p:spPr bwMode="auto">
          <a:xfrm>
            <a:off x="5329240" y="4295782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AutoShape 28"/>
          <p:cNvSpPr>
            <a:spLocks noChangeAspect="1" noChangeArrowheads="1"/>
          </p:cNvSpPr>
          <p:nvPr/>
        </p:nvSpPr>
        <p:spPr bwMode="auto">
          <a:xfrm>
            <a:off x="3857620" y="4429132"/>
            <a:ext cx="857256" cy="144922"/>
          </a:xfrm>
          <a:prstGeom prst="wedgeRectCallout">
            <a:avLst>
              <a:gd name="adj1" fmla="val 137412"/>
              <a:gd name="adj2" fmla="val 37239"/>
            </a:avLst>
          </a:prstGeom>
          <a:ln w="127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18000" tIns="10800" rIns="18000" bIns="10800" anchor="ctr" anchorCtr="1">
            <a:spAutoFit/>
          </a:bodyPr>
          <a:lstStyle/>
          <a:p>
            <a:pPr algn="ctr" defTabSz="457200" eaLnBrk="0" hangingPunct="0"/>
            <a:r>
              <a:rPr lang="en-GB" sz="400" b="1" dirty="0" smtClean="0">
                <a:latin typeface="Arial" charset="0"/>
              </a:rPr>
              <a:t>DN 1, </a:t>
            </a:r>
          </a:p>
          <a:p>
            <a:pPr algn="ctr" defTabSz="457200" eaLnBrk="0" hangingPunct="0"/>
            <a:r>
              <a:rPr lang="en-GB" sz="400" b="1" dirty="0" smtClean="0">
                <a:latin typeface="Arial" charset="0"/>
              </a:rPr>
              <a:t>BUCURE</a:t>
            </a:r>
            <a:r>
              <a:rPr lang="ro-RO" sz="400" b="1" dirty="0" smtClean="0">
                <a:latin typeface="Arial" charset="0"/>
              </a:rPr>
              <a:t>Ș</a:t>
            </a:r>
            <a:r>
              <a:rPr lang="en-GB" sz="400" b="1" dirty="0" smtClean="0">
                <a:latin typeface="Arial" charset="0"/>
              </a:rPr>
              <a:t>TI – BRA</a:t>
            </a:r>
            <a:r>
              <a:rPr lang="ro-RO" sz="400" b="1" dirty="0" smtClean="0">
                <a:latin typeface="Arial" charset="0"/>
              </a:rPr>
              <a:t>Ș</a:t>
            </a:r>
            <a:r>
              <a:rPr lang="en-GB" sz="400" b="1" dirty="0" smtClean="0">
                <a:latin typeface="Arial" charset="0"/>
              </a:rPr>
              <a:t>OV</a:t>
            </a:r>
          </a:p>
        </p:txBody>
      </p:sp>
      <p:sp>
        <p:nvSpPr>
          <p:cNvPr id="17" name="AutoShape 28"/>
          <p:cNvSpPr>
            <a:spLocks noChangeAspect="1" noChangeArrowheads="1"/>
          </p:cNvSpPr>
          <p:nvPr/>
        </p:nvSpPr>
        <p:spPr bwMode="auto">
          <a:xfrm>
            <a:off x="5786446" y="4143380"/>
            <a:ext cx="857256" cy="144922"/>
          </a:xfrm>
          <a:prstGeom prst="wedgeRectCallout">
            <a:avLst>
              <a:gd name="adj1" fmla="val -57032"/>
              <a:gd name="adj2" fmla="val 153217"/>
            </a:avLst>
          </a:prstGeom>
          <a:ln w="12700"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18000" tIns="10800" rIns="18000" bIns="10800" anchor="ctr" anchorCtr="1">
            <a:spAutoFit/>
          </a:bodyPr>
          <a:lstStyle/>
          <a:p>
            <a:pPr algn="ctr" defTabSz="457200" eaLnBrk="0" hangingPunct="0"/>
            <a:r>
              <a:rPr lang="en-GB" sz="400" b="1" dirty="0" smtClean="0">
                <a:latin typeface="Arial" charset="0"/>
              </a:rPr>
              <a:t>DN 1 A, </a:t>
            </a:r>
          </a:p>
          <a:p>
            <a:pPr algn="ctr" defTabSz="457200" eaLnBrk="0" hangingPunct="0"/>
            <a:r>
              <a:rPr lang="en-GB" sz="400" b="1" dirty="0" smtClean="0">
                <a:latin typeface="Arial" charset="0"/>
              </a:rPr>
              <a:t>BUCURE</a:t>
            </a:r>
            <a:r>
              <a:rPr lang="ro-RO" sz="400" b="1" dirty="0" smtClean="0">
                <a:latin typeface="Arial" charset="0"/>
              </a:rPr>
              <a:t>Ș</a:t>
            </a:r>
            <a:r>
              <a:rPr lang="en-GB" sz="400" b="1" dirty="0" smtClean="0">
                <a:latin typeface="Arial" charset="0"/>
              </a:rPr>
              <a:t>TI – BRA</a:t>
            </a:r>
            <a:r>
              <a:rPr lang="ro-RO" sz="400" b="1" dirty="0" smtClean="0">
                <a:latin typeface="Arial" charset="0"/>
              </a:rPr>
              <a:t>Ș</a:t>
            </a:r>
            <a:r>
              <a:rPr lang="en-GB" sz="400" b="1" dirty="0" smtClean="0">
                <a:latin typeface="Arial" charset="0"/>
              </a:rPr>
              <a:t>OV</a:t>
            </a:r>
          </a:p>
        </p:txBody>
      </p:sp>
      <p:sp>
        <p:nvSpPr>
          <p:cNvPr id="19" name="Freeform 18"/>
          <p:cNvSpPr/>
          <p:nvPr/>
        </p:nvSpPr>
        <p:spPr>
          <a:xfrm>
            <a:off x="5419725" y="3924300"/>
            <a:ext cx="73819" cy="604838"/>
          </a:xfrm>
          <a:custGeom>
            <a:avLst/>
            <a:gdLst>
              <a:gd name="connsiteX0" fmla="*/ 42863 w 73819"/>
              <a:gd name="connsiteY0" fmla="*/ 604838 h 604838"/>
              <a:gd name="connsiteX1" fmla="*/ 71438 w 73819"/>
              <a:gd name="connsiteY1" fmla="*/ 423863 h 604838"/>
              <a:gd name="connsiteX2" fmla="*/ 28575 w 73819"/>
              <a:gd name="connsiteY2" fmla="*/ 233363 h 604838"/>
              <a:gd name="connsiteX3" fmla="*/ 0 w 73819"/>
              <a:gd name="connsiteY3" fmla="*/ 0 h 604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819" h="604838">
                <a:moveTo>
                  <a:pt x="42863" y="604838"/>
                </a:moveTo>
                <a:cubicBezTo>
                  <a:pt x="58341" y="545306"/>
                  <a:pt x="73819" y="485775"/>
                  <a:pt x="71438" y="423863"/>
                </a:cubicBezTo>
                <a:cubicBezTo>
                  <a:pt x="69057" y="361951"/>
                  <a:pt x="40481" y="304007"/>
                  <a:pt x="28575" y="233363"/>
                </a:cubicBezTo>
                <a:cubicBezTo>
                  <a:pt x="16669" y="162719"/>
                  <a:pt x="8334" y="81359"/>
                  <a:pt x="0" y="0"/>
                </a:cubicBez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utoShape 28"/>
          <p:cNvSpPr>
            <a:spLocks noChangeAspect="1" noChangeArrowheads="1"/>
          </p:cNvSpPr>
          <p:nvPr/>
        </p:nvSpPr>
        <p:spPr bwMode="auto">
          <a:xfrm>
            <a:off x="6072198" y="3143248"/>
            <a:ext cx="1357322" cy="329588"/>
          </a:xfrm>
          <a:prstGeom prst="wedgeRectCallout">
            <a:avLst>
              <a:gd name="adj1" fmla="val -95102"/>
              <a:gd name="adj2" fmla="val 252921"/>
            </a:avLst>
          </a:prstGeom>
          <a:ln w="12700">
            <a:solidFill>
              <a:srgbClr val="FF0000"/>
            </a:solidFill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18000" tIns="10800" rIns="18000" bIns="10800" anchor="ctr" anchorCtr="1">
            <a:spAutoFit/>
          </a:bodyPr>
          <a:lstStyle/>
          <a:p>
            <a:pPr defTabSz="457200" eaLnBrk="0" hangingPunct="0"/>
            <a:r>
              <a:rPr lang="en-GB" sz="400" b="1" dirty="0" smtClean="0">
                <a:latin typeface="Arial" charset="0"/>
              </a:rPr>
              <a:t>DN 1V, </a:t>
            </a:r>
          </a:p>
          <a:p>
            <a:pPr defTabSz="457200" eaLnBrk="0" hangingPunct="0"/>
            <a:r>
              <a:rPr lang="en-GB" sz="400" b="1" dirty="0" smtClean="0">
                <a:latin typeface="Arial" charset="0"/>
              </a:rPr>
              <a:t>C</a:t>
            </a:r>
            <a:r>
              <a:rPr lang="ro-RO" sz="400" b="1" dirty="0" smtClean="0">
                <a:latin typeface="Arial" charset="0"/>
              </a:rPr>
              <a:t>Â</a:t>
            </a:r>
            <a:r>
              <a:rPr lang="en-GB" sz="400" b="1" dirty="0" smtClean="0">
                <a:latin typeface="Arial" charset="0"/>
              </a:rPr>
              <a:t>MPINA – S</a:t>
            </a:r>
            <a:r>
              <a:rPr lang="ro-RO" sz="400" b="1" dirty="0" smtClean="0">
                <a:latin typeface="Arial" charset="0"/>
              </a:rPr>
              <a:t>Ă</a:t>
            </a:r>
            <a:r>
              <a:rPr lang="en-GB" sz="400" b="1" dirty="0" smtClean="0">
                <a:latin typeface="Arial" charset="0"/>
              </a:rPr>
              <a:t>CELE</a:t>
            </a:r>
          </a:p>
          <a:p>
            <a:pPr defTabSz="457200" eaLnBrk="0" hangingPunct="0"/>
            <a:r>
              <a:rPr lang="en-GB" sz="400" b="1" dirty="0" err="1" smtClean="0">
                <a:latin typeface="Arial" charset="0"/>
              </a:rPr>
              <a:t>Lungime</a:t>
            </a:r>
            <a:r>
              <a:rPr lang="en-GB" sz="400" b="1" dirty="0" smtClean="0">
                <a:latin typeface="Arial" charset="0"/>
              </a:rPr>
              <a:t>: 50 km</a:t>
            </a:r>
          </a:p>
          <a:p>
            <a:pPr defTabSz="457200" eaLnBrk="0" hangingPunct="0"/>
            <a:r>
              <a:rPr lang="en-GB" sz="400" b="1" dirty="0" err="1" smtClean="0">
                <a:latin typeface="Arial" charset="0"/>
              </a:rPr>
              <a:t>Stadiul</a:t>
            </a:r>
            <a:r>
              <a:rPr lang="en-GB" sz="400" b="1" dirty="0" smtClean="0">
                <a:latin typeface="Arial" charset="0"/>
              </a:rPr>
              <a:t> actual: </a:t>
            </a:r>
            <a:r>
              <a:rPr lang="en-GB" sz="400" b="1" dirty="0" err="1" smtClean="0">
                <a:latin typeface="Arial" charset="0"/>
              </a:rPr>
              <a:t>preg</a:t>
            </a:r>
            <a:r>
              <a:rPr lang="ro-RO" sz="400" b="1" dirty="0" smtClean="0">
                <a:latin typeface="Arial" charset="0"/>
              </a:rPr>
              <a:t>ă</a:t>
            </a:r>
            <a:r>
              <a:rPr lang="en-GB" sz="400" b="1" dirty="0" smtClean="0">
                <a:latin typeface="Arial" charset="0"/>
              </a:rPr>
              <a:t>tire </a:t>
            </a:r>
            <a:r>
              <a:rPr lang="en-GB" sz="400" b="1" dirty="0" err="1" smtClean="0">
                <a:latin typeface="Arial" charset="0"/>
              </a:rPr>
              <a:t>documenta</a:t>
            </a:r>
            <a:r>
              <a:rPr lang="ro-RO" sz="400" b="1" dirty="0" smtClean="0">
                <a:latin typeface="Arial" charset="0"/>
              </a:rPr>
              <a:t>ț</a:t>
            </a:r>
            <a:r>
              <a:rPr lang="en-GB" sz="400" b="1" dirty="0" err="1" smtClean="0">
                <a:latin typeface="Arial" charset="0"/>
              </a:rPr>
              <a:t>ie</a:t>
            </a:r>
            <a:r>
              <a:rPr lang="en-GB" sz="400" b="1" dirty="0" smtClean="0">
                <a:latin typeface="Arial" charset="0"/>
              </a:rPr>
              <a:t> </a:t>
            </a:r>
            <a:r>
              <a:rPr lang="en-GB" sz="400" b="1" dirty="0" err="1" smtClean="0">
                <a:latin typeface="Arial" charset="0"/>
              </a:rPr>
              <a:t>licita</a:t>
            </a:r>
            <a:r>
              <a:rPr lang="ro-RO" sz="400" b="1" dirty="0" smtClean="0">
                <a:latin typeface="Arial" charset="0"/>
              </a:rPr>
              <a:t>ț</a:t>
            </a:r>
            <a:r>
              <a:rPr lang="en-GB" sz="400" b="1" dirty="0" err="1" smtClean="0">
                <a:latin typeface="Arial" charset="0"/>
              </a:rPr>
              <a:t>ie</a:t>
            </a:r>
            <a:r>
              <a:rPr lang="en-GB" sz="400" b="1" dirty="0" smtClean="0">
                <a:latin typeface="Arial" charset="0"/>
              </a:rPr>
              <a:t> </a:t>
            </a:r>
            <a:r>
              <a:rPr lang="en-GB" sz="400" b="1" dirty="0" err="1" smtClean="0">
                <a:latin typeface="Arial" charset="0"/>
              </a:rPr>
              <a:t>proiectare</a:t>
            </a:r>
            <a:r>
              <a:rPr lang="en-GB" sz="400" b="1" dirty="0" smtClean="0">
                <a:latin typeface="Arial" charset="0"/>
              </a:rPr>
              <a:t> </a:t>
            </a:r>
            <a:r>
              <a:rPr lang="ro-RO" sz="400" b="1" dirty="0" err="1" smtClean="0">
                <a:latin typeface="Arial" charset="0"/>
              </a:rPr>
              <a:t>ș</a:t>
            </a:r>
            <a:r>
              <a:rPr lang="en-GB" sz="400" b="1" dirty="0" err="1" smtClean="0">
                <a:latin typeface="Arial" charset="0"/>
              </a:rPr>
              <a:t>i</a:t>
            </a:r>
            <a:r>
              <a:rPr lang="en-GB" sz="400" b="1" dirty="0" smtClean="0">
                <a:latin typeface="Arial" charset="0"/>
              </a:rPr>
              <a:t> </a:t>
            </a:r>
            <a:r>
              <a:rPr lang="en-GB" sz="400" b="1" dirty="0" err="1" smtClean="0">
                <a:latin typeface="Arial" charset="0"/>
              </a:rPr>
              <a:t>execu</a:t>
            </a:r>
            <a:r>
              <a:rPr lang="ro-RO" sz="400" b="1" dirty="0" smtClean="0">
                <a:latin typeface="Arial" charset="0"/>
              </a:rPr>
              <a:t>ț</a:t>
            </a:r>
            <a:r>
              <a:rPr lang="en-GB" sz="400" b="1" dirty="0" err="1" smtClean="0">
                <a:latin typeface="Arial" charset="0"/>
              </a:rPr>
              <a:t>ie</a:t>
            </a:r>
            <a:r>
              <a:rPr lang="en-GB" sz="400" b="1" dirty="0" smtClean="0">
                <a:latin typeface="Arial" charset="0"/>
              </a:rPr>
              <a:t> </a:t>
            </a:r>
            <a:r>
              <a:rPr lang="en-GB" sz="400" b="1" dirty="0" err="1" smtClean="0">
                <a:latin typeface="Arial" charset="0"/>
              </a:rPr>
              <a:t>lucr</a:t>
            </a:r>
            <a:r>
              <a:rPr lang="ro-RO" sz="400" b="1" dirty="0" smtClean="0">
                <a:latin typeface="Arial" charset="0"/>
              </a:rPr>
              <a:t>ă</a:t>
            </a:r>
            <a:r>
              <a:rPr lang="en-GB" sz="400" b="1" dirty="0" err="1" smtClean="0">
                <a:latin typeface="Arial" charset="0"/>
              </a:rPr>
              <a:t>ri</a:t>
            </a:r>
            <a:endParaRPr lang="en-GB" sz="400" b="1" dirty="0" smtClean="0">
              <a:latin typeface="Arial" charset="0"/>
            </a:endParaRPr>
          </a:p>
        </p:txBody>
      </p:sp>
      <p:sp>
        <p:nvSpPr>
          <p:cNvPr id="22" name="Rectangle 23"/>
          <p:cNvSpPr>
            <a:spLocks noChangeArrowheads="1"/>
          </p:cNvSpPr>
          <p:nvPr/>
        </p:nvSpPr>
        <p:spPr bwMode="auto">
          <a:xfrm>
            <a:off x="5072066" y="3571876"/>
            <a:ext cx="230274" cy="106427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smtClean="0">
                <a:latin typeface="Calibri" pitchFamily="34" charset="0"/>
              </a:rPr>
              <a:t>Bra</a:t>
            </a:r>
            <a:r>
              <a:rPr lang="ro-RO" sz="500" b="1" dirty="0" smtClean="0">
                <a:latin typeface="Calibri" pitchFamily="34" charset="0"/>
              </a:rPr>
              <a:t>ș</a:t>
            </a:r>
            <a:r>
              <a:rPr lang="en-US" sz="500" b="1" dirty="0" err="1" smtClean="0">
                <a:latin typeface="Calibri" pitchFamily="34" charset="0"/>
              </a:rPr>
              <a:t>ov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5000628" y="4357694"/>
            <a:ext cx="261944" cy="13976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err="1" smtClean="0">
                <a:latin typeface="Calibri" pitchFamily="34" charset="0"/>
              </a:rPr>
              <a:t>Comarnic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5943604" y="5429264"/>
            <a:ext cx="261944" cy="13976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err="1" smtClean="0">
                <a:latin typeface="Calibri" pitchFamily="34" charset="0"/>
              </a:rPr>
              <a:t>Bucure</a:t>
            </a:r>
            <a:r>
              <a:rPr lang="ro-RO" sz="500" b="1" dirty="0" smtClean="0">
                <a:latin typeface="Calibri" pitchFamily="34" charset="0"/>
              </a:rPr>
              <a:t>ș</a:t>
            </a:r>
            <a:r>
              <a:rPr lang="en-US" sz="500" b="1" dirty="0" err="1" smtClean="0">
                <a:latin typeface="Calibri" pitchFamily="34" charset="0"/>
              </a:rPr>
              <a:t>ti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25" name="Rectangle 23"/>
          <p:cNvSpPr>
            <a:spLocks noChangeArrowheads="1"/>
          </p:cNvSpPr>
          <p:nvPr/>
        </p:nvSpPr>
        <p:spPr bwMode="auto">
          <a:xfrm>
            <a:off x="5738823" y="4629164"/>
            <a:ext cx="261944" cy="13976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err="1" smtClean="0">
                <a:latin typeface="Calibri" pitchFamily="34" charset="0"/>
              </a:rPr>
              <a:t>Ploie</a:t>
            </a:r>
            <a:r>
              <a:rPr lang="ro-RO" sz="500" b="1" dirty="0" smtClean="0">
                <a:latin typeface="Calibri" pitchFamily="34" charset="0"/>
              </a:rPr>
              <a:t>ș</a:t>
            </a:r>
            <a:r>
              <a:rPr lang="en-US" sz="500" b="1" dirty="0" err="1" smtClean="0">
                <a:latin typeface="Calibri" pitchFamily="34" charset="0"/>
              </a:rPr>
              <a:t>ti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26" name="Rectangle 23"/>
          <p:cNvSpPr>
            <a:spLocks noChangeArrowheads="1"/>
          </p:cNvSpPr>
          <p:nvPr/>
        </p:nvSpPr>
        <p:spPr bwMode="auto">
          <a:xfrm>
            <a:off x="5224461" y="4622739"/>
            <a:ext cx="261944" cy="13976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smtClean="0">
                <a:latin typeface="Calibri" pitchFamily="34" charset="0"/>
              </a:rPr>
              <a:t>C</a:t>
            </a:r>
            <a:r>
              <a:rPr lang="ro-RO" sz="500" b="1" dirty="0" smtClean="0">
                <a:latin typeface="Calibri" pitchFamily="34" charset="0"/>
              </a:rPr>
              <a:t>â</a:t>
            </a:r>
            <a:r>
              <a:rPr lang="en-US" sz="500" b="1" dirty="0" err="1" smtClean="0">
                <a:latin typeface="Calibri" pitchFamily="34" charset="0"/>
              </a:rPr>
              <a:t>mpina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27" name="Rectangle 23"/>
          <p:cNvSpPr>
            <a:spLocks noChangeArrowheads="1"/>
          </p:cNvSpPr>
          <p:nvPr/>
        </p:nvSpPr>
        <p:spPr bwMode="auto">
          <a:xfrm>
            <a:off x="5429256" y="3714752"/>
            <a:ext cx="261944" cy="13976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smtClean="0">
                <a:latin typeface="Calibri" pitchFamily="34" charset="0"/>
              </a:rPr>
              <a:t>S</a:t>
            </a:r>
            <a:r>
              <a:rPr lang="ro-RO" sz="500" b="1" dirty="0" smtClean="0">
                <a:latin typeface="Calibri" pitchFamily="34" charset="0"/>
              </a:rPr>
              <a:t>ă</a:t>
            </a:r>
            <a:r>
              <a:rPr lang="en-US" sz="500" b="1" dirty="0" err="1" smtClean="0">
                <a:latin typeface="Calibri" pitchFamily="34" charset="0"/>
              </a:rPr>
              <a:t>cele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041970" y="22670"/>
            <a:ext cx="3071834" cy="233475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800" b="1" u="sng" dirty="0" smtClean="0"/>
          </a:p>
          <a:p>
            <a:endParaRPr lang="en-US" sz="800" b="1" u="sng" dirty="0" smtClean="0"/>
          </a:p>
          <a:p>
            <a:r>
              <a:rPr lang="en-US" sz="800" b="1" u="sng" dirty="0" smtClean="0"/>
              <a:t>AUTOSTRADA COMARNIC – BRAŞOV </a:t>
            </a:r>
          </a:p>
          <a:p>
            <a:r>
              <a:rPr lang="en-US" sz="800" b="1" dirty="0" err="1" smtClean="0"/>
              <a:t>Indicatori</a:t>
            </a:r>
            <a:r>
              <a:rPr lang="en-US" sz="800" b="1" dirty="0" smtClean="0"/>
              <a:t> </a:t>
            </a:r>
            <a:r>
              <a:rPr lang="en-US" sz="800" b="1" dirty="0" err="1" smtClean="0"/>
              <a:t>tehnico</a:t>
            </a:r>
            <a:r>
              <a:rPr lang="en-US" sz="800" b="1" dirty="0" smtClean="0"/>
              <a:t> - </a:t>
            </a:r>
            <a:r>
              <a:rPr lang="en-US" sz="800" b="1" dirty="0" err="1" smtClean="0"/>
              <a:t>economici</a:t>
            </a:r>
            <a:r>
              <a:rPr lang="en-US" sz="800" b="1" dirty="0" smtClean="0"/>
              <a:t>:</a:t>
            </a:r>
          </a:p>
          <a:p>
            <a:r>
              <a:rPr lang="en-US" sz="800" b="1" dirty="0" err="1" smtClean="0"/>
              <a:t>Lungime</a:t>
            </a:r>
            <a:r>
              <a:rPr lang="en-US" sz="800" b="1" dirty="0" smtClean="0"/>
              <a:t>: </a:t>
            </a:r>
            <a:r>
              <a:rPr lang="en-US" sz="800" dirty="0" smtClean="0"/>
              <a:t>	53, 215  km </a:t>
            </a:r>
            <a:r>
              <a:rPr lang="en-US" sz="800" dirty="0" err="1" smtClean="0"/>
              <a:t>autostrad</a:t>
            </a:r>
            <a:r>
              <a:rPr lang="ro-RO" sz="800" dirty="0" smtClean="0"/>
              <a:t>ă</a:t>
            </a:r>
            <a:endParaRPr lang="en-US" sz="800" dirty="0" smtClean="0"/>
          </a:p>
          <a:p>
            <a:r>
              <a:rPr lang="en-US" sz="800" dirty="0" smtClean="0"/>
              <a:t>	3,5 km </a:t>
            </a:r>
            <a:r>
              <a:rPr lang="en-US" sz="800" dirty="0" err="1" smtClean="0"/>
              <a:t>reabilitare</a:t>
            </a:r>
            <a:r>
              <a:rPr lang="en-US" sz="800" dirty="0" smtClean="0"/>
              <a:t> DN 1</a:t>
            </a:r>
          </a:p>
          <a:p>
            <a:r>
              <a:rPr lang="en-US" sz="800" dirty="0" smtClean="0"/>
              <a:t>	3,7 km drum </a:t>
            </a:r>
            <a:r>
              <a:rPr lang="en-US" sz="800" dirty="0" err="1" smtClean="0"/>
              <a:t>nou</a:t>
            </a:r>
            <a:r>
              <a:rPr lang="en-US" sz="800" dirty="0" smtClean="0"/>
              <a:t> – </a:t>
            </a:r>
            <a:r>
              <a:rPr lang="en-US" sz="800" dirty="0" err="1" smtClean="0"/>
              <a:t>legatur</a:t>
            </a:r>
            <a:r>
              <a:rPr lang="ro-RO" sz="800" dirty="0" smtClean="0"/>
              <a:t>ă</a:t>
            </a:r>
            <a:r>
              <a:rPr lang="en-US" sz="800" dirty="0" smtClean="0"/>
              <a:t> cu DN 73</a:t>
            </a:r>
          </a:p>
          <a:p>
            <a:r>
              <a:rPr lang="en-US" sz="800" dirty="0" smtClean="0"/>
              <a:t>	3,7 km </a:t>
            </a:r>
            <a:r>
              <a:rPr lang="en-US" sz="800" dirty="0" err="1" smtClean="0"/>
              <a:t>reabilitare</a:t>
            </a:r>
            <a:r>
              <a:rPr lang="en-US" sz="800" dirty="0" smtClean="0"/>
              <a:t> DN 73B</a:t>
            </a:r>
          </a:p>
          <a:p>
            <a:r>
              <a:rPr lang="en-US" sz="800" b="1" dirty="0" err="1" smtClean="0"/>
              <a:t>Poduri</a:t>
            </a:r>
            <a:r>
              <a:rPr lang="en-US" sz="800" b="1" dirty="0" smtClean="0"/>
              <a:t> </a:t>
            </a:r>
            <a:r>
              <a:rPr lang="ro-RO" sz="800" b="1" dirty="0" err="1" smtClean="0"/>
              <a:t>ș</a:t>
            </a:r>
            <a:r>
              <a:rPr lang="en-US" sz="800" b="1" dirty="0" err="1" smtClean="0"/>
              <a:t>i</a:t>
            </a:r>
            <a:r>
              <a:rPr lang="en-US" sz="800" b="1" dirty="0" smtClean="0"/>
              <a:t> </a:t>
            </a:r>
            <a:r>
              <a:rPr lang="en-US" sz="800" b="1" dirty="0" err="1" smtClean="0"/>
              <a:t>viaducte</a:t>
            </a:r>
            <a:r>
              <a:rPr lang="en-US" sz="800" b="1" dirty="0" smtClean="0"/>
              <a:t> </a:t>
            </a:r>
            <a:r>
              <a:rPr lang="en-US" sz="800" b="1" dirty="0" err="1" smtClean="0"/>
              <a:t>pe</a:t>
            </a:r>
            <a:r>
              <a:rPr lang="en-US" sz="800" b="1" dirty="0" smtClean="0"/>
              <a:t> </a:t>
            </a:r>
            <a:r>
              <a:rPr lang="en-US" sz="800" b="1" dirty="0" err="1" smtClean="0"/>
              <a:t>autostrad</a:t>
            </a:r>
            <a:r>
              <a:rPr lang="ro-RO" sz="800" b="1" dirty="0" smtClean="0"/>
              <a:t>ă</a:t>
            </a:r>
            <a:r>
              <a:rPr lang="en-US" sz="800" b="1" dirty="0" smtClean="0"/>
              <a:t>: </a:t>
            </a:r>
            <a:r>
              <a:rPr lang="en-US" sz="800" dirty="0" smtClean="0"/>
              <a:t>16 </a:t>
            </a:r>
            <a:r>
              <a:rPr lang="en-US" sz="800" dirty="0" err="1" smtClean="0"/>
              <a:t>buca</a:t>
            </a:r>
            <a:r>
              <a:rPr lang="ro-RO" sz="800" dirty="0" smtClean="0"/>
              <a:t>ț</a:t>
            </a:r>
            <a:r>
              <a:rPr lang="en-US" sz="800" dirty="0" err="1" smtClean="0"/>
              <a:t>i</a:t>
            </a:r>
            <a:r>
              <a:rPr lang="en-US" sz="800" dirty="0" smtClean="0"/>
              <a:t>/ 4,1 km</a:t>
            </a:r>
          </a:p>
          <a:p>
            <a:r>
              <a:rPr lang="en-US" sz="800" b="1" dirty="0" err="1" smtClean="0"/>
              <a:t>Tuneluri</a:t>
            </a:r>
            <a:r>
              <a:rPr lang="en-US" sz="800" b="1" dirty="0" smtClean="0"/>
              <a:t>: </a:t>
            </a:r>
            <a:r>
              <a:rPr lang="en-US" sz="800" dirty="0" smtClean="0"/>
              <a:t>3 </a:t>
            </a:r>
            <a:r>
              <a:rPr lang="en-US" sz="800" dirty="0" err="1" smtClean="0"/>
              <a:t>buca</a:t>
            </a:r>
            <a:r>
              <a:rPr lang="ro-RO" sz="800" dirty="0" smtClean="0"/>
              <a:t>ț</a:t>
            </a:r>
            <a:r>
              <a:rPr lang="en-US" sz="800" dirty="0" err="1" smtClean="0"/>
              <a:t>i</a:t>
            </a:r>
            <a:r>
              <a:rPr lang="en-US" sz="800" dirty="0" smtClean="0"/>
              <a:t>/ 19,5 km (cu c</a:t>
            </a:r>
            <a:r>
              <a:rPr lang="ro-RO" sz="800" dirty="0" smtClean="0"/>
              <a:t>â</a:t>
            </a:r>
            <a:r>
              <a:rPr lang="en-US" sz="800" dirty="0" err="1" smtClean="0"/>
              <a:t>te</a:t>
            </a:r>
            <a:r>
              <a:rPr lang="en-US" sz="800" dirty="0" smtClean="0"/>
              <a:t> 2 </a:t>
            </a:r>
            <a:r>
              <a:rPr lang="en-US" sz="800" dirty="0" err="1" smtClean="0"/>
              <a:t>galerii</a:t>
            </a:r>
            <a:r>
              <a:rPr lang="en-US" sz="800" dirty="0" smtClean="0"/>
              <a:t>)</a:t>
            </a:r>
          </a:p>
          <a:p>
            <a:r>
              <a:rPr lang="en-US" sz="800" b="1" dirty="0" err="1" smtClean="0"/>
              <a:t>Valoare</a:t>
            </a:r>
            <a:r>
              <a:rPr lang="en-US" sz="800" b="1" dirty="0" smtClean="0"/>
              <a:t>:  </a:t>
            </a:r>
            <a:r>
              <a:rPr lang="en-US" sz="800" dirty="0" smtClean="0"/>
              <a:t>1.828.358.328 Euro </a:t>
            </a:r>
          </a:p>
          <a:p>
            <a:r>
              <a:rPr lang="en-US" sz="800" b="1" dirty="0" err="1" smtClean="0"/>
              <a:t>Stadiul</a:t>
            </a:r>
            <a:r>
              <a:rPr lang="en-US" sz="800" b="1" dirty="0" smtClean="0"/>
              <a:t> actual: </a:t>
            </a:r>
            <a:r>
              <a:rPr lang="en-US" sz="800" dirty="0" err="1" smtClean="0"/>
              <a:t>lici</a:t>
            </a:r>
            <a:r>
              <a:rPr lang="ro-RO" sz="800" dirty="0" smtClean="0"/>
              <a:t>ț</a:t>
            </a:r>
            <a:r>
              <a:rPr lang="en-US" sz="800" dirty="0" err="1" smtClean="0"/>
              <a:t>atia</a:t>
            </a:r>
            <a:r>
              <a:rPr lang="en-US" sz="800" dirty="0" smtClean="0"/>
              <a:t> </a:t>
            </a:r>
            <a:r>
              <a:rPr lang="en-US" sz="800" dirty="0" err="1" smtClean="0"/>
              <a:t>pentru</a:t>
            </a:r>
            <a:r>
              <a:rPr lang="en-US" sz="800" dirty="0" smtClean="0"/>
              <a:t> </a:t>
            </a:r>
            <a:r>
              <a:rPr lang="en-US" sz="800" dirty="0" err="1" smtClean="0"/>
              <a:t>atribuirea</a:t>
            </a:r>
            <a:r>
              <a:rPr lang="en-US" sz="800" dirty="0" smtClean="0"/>
              <a:t> </a:t>
            </a:r>
            <a:r>
              <a:rPr lang="en-US" sz="800" dirty="0" err="1" smtClean="0"/>
              <a:t>contractului</a:t>
            </a:r>
            <a:r>
              <a:rPr lang="en-US" sz="800" dirty="0" smtClean="0"/>
              <a:t> de </a:t>
            </a:r>
            <a:r>
              <a:rPr lang="en-US" sz="800" dirty="0" err="1" smtClean="0"/>
              <a:t>concesiune</a:t>
            </a:r>
            <a:r>
              <a:rPr lang="en-US" sz="800" dirty="0" smtClean="0"/>
              <a:t> </a:t>
            </a:r>
            <a:r>
              <a:rPr lang="en-US" sz="800" dirty="0" err="1" smtClean="0"/>
              <a:t>lucr</a:t>
            </a:r>
            <a:r>
              <a:rPr lang="ro-RO" sz="800" dirty="0" smtClean="0"/>
              <a:t>ă</a:t>
            </a:r>
            <a:r>
              <a:rPr lang="en-US" sz="800" dirty="0" err="1" smtClean="0"/>
              <a:t>ri</a:t>
            </a:r>
            <a:r>
              <a:rPr lang="en-US" sz="800" dirty="0" smtClean="0"/>
              <a:t> a </a:t>
            </a:r>
            <a:r>
              <a:rPr lang="en-US" sz="800" dirty="0" err="1" smtClean="0"/>
              <a:t>fost</a:t>
            </a:r>
            <a:r>
              <a:rPr lang="en-US" sz="800" dirty="0" smtClean="0"/>
              <a:t> </a:t>
            </a:r>
            <a:r>
              <a:rPr lang="en-US" sz="800" dirty="0" err="1" smtClean="0"/>
              <a:t>finalizat</a:t>
            </a:r>
            <a:r>
              <a:rPr lang="ro-RO" sz="800" dirty="0" smtClean="0"/>
              <a:t>ă</a:t>
            </a:r>
            <a:r>
              <a:rPr lang="en-US" sz="800" dirty="0" smtClean="0"/>
              <a:t> </a:t>
            </a:r>
            <a:r>
              <a:rPr lang="ro-RO" sz="800" dirty="0" smtClean="0"/>
              <a:t>ș</a:t>
            </a:r>
            <a:r>
              <a:rPr lang="en-US" sz="800" dirty="0" err="1" smtClean="0"/>
              <a:t>i</a:t>
            </a:r>
            <a:r>
              <a:rPr lang="en-US" sz="800" dirty="0" smtClean="0"/>
              <a:t> </a:t>
            </a:r>
            <a:r>
              <a:rPr lang="en-US" sz="800" dirty="0" err="1" smtClean="0"/>
              <a:t>urmeaz</a:t>
            </a:r>
            <a:r>
              <a:rPr lang="ro-RO" sz="800" dirty="0" smtClean="0"/>
              <a:t>ă</a:t>
            </a:r>
            <a:r>
              <a:rPr lang="en-US" sz="800" dirty="0" smtClean="0"/>
              <a:t> </a:t>
            </a:r>
            <a:r>
              <a:rPr lang="en-US" sz="800" dirty="0" err="1" smtClean="0"/>
              <a:t>semnarea</a:t>
            </a:r>
            <a:r>
              <a:rPr lang="en-US" sz="800" dirty="0" smtClean="0"/>
              <a:t> </a:t>
            </a:r>
            <a:r>
              <a:rPr lang="en-US" sz="800" dirty="0" err="1" smtClean="0"/>
              <a:t>contractului</a:t>
            </a:r>
            <a:endParaRPr lang="en-US" sz="800" dirty="0" smtClean="0"/>
          </a:p>
          <a:p>
            <a:endParaRPr lang="en-US" sz="800" dirty="0" smtClean="0"/>
          </a:p>
          <a:p>
            <a:r>
              <a:rPr lang="en-US" sz="800" b="1" u="sng" dirty="0" smtClean="0"/>
              <a:t>DN 1V, C</a:t>
            </a:r>
            <a:r>
              <a:rPr lang="ro-RO" sz="800" b="1" u="sng" dirty="0" smtClean="0"/>
              <a:t>â</a:t>
            </a:r>
            <a:r>
              <a:rPr lang="en-US" sz="800" b="1" u="sng" dirty="0" err="1" smtClean="0"/>
              <a:t>mpina</a:t>
            </a:r>
            <a:r>
              <a:rPr lang="en-US" sz="800" b="1" u="sng" dirty="0" smtClean="0"/>
              <a:t> – S</a:t>
            </a:r>
            <a:r>
              <a:rPr lang="ro-RO" sz="800" b="1" u="sng" dirty="0" smtClean="0"/>
              <a:t>ă</a:t>
            </a:r>
            <a:r>
              <a:rPr lang="en-US" sz="800" b="1" u="sng" dirty="0" err="1" smtClean="0"/>
              <a:t>cele</a:t>
            </a:r>
            <a:r>
              <a:rPr lang="en-US" sz="800" b="1" u="sng" dirty="0" smtClean="0"/>
              <a:t>, </a:t>
            </a:r>
            <a:r>
              <a:rPr lang="en-US" sz="800" b="1" u="sng" dirty="0" err="1" smtClean="0"/>
              <a:t>pe</a:t>
            </a:r>
            <a:r>
              <a:rPr lang="en-US" sz="800" b="1" u="sng" dirty="0" smtClean="0"/>
              <a:t> </a:t>
            </a:r>
            <a:r>
              <a:rPr lang="en-US" sz="800" b="1" u="sng" dirty="0" err="1" smtClean="0"/>
              <a:t>Valea</a:t>
            </a:r>
            <a:r>
              <a:rPr lang="en-US" sz="800" b="1" u="sng" dirty="0" smtClean="0"/>
              <a:t> </a:t>
            </a:r>
            <a:r>
              <a:rPr lang="en-US" sz="800" b="1" u="sng" dirty="0" err="1" smtClean="0"/>
              <a:t>Doftanei</a:t>
            </a:r>
            <a:r>
              <a:rPr lang="en-US" sz="800" b="1" u="sng" dirty="0" smtClean="0"/>
              <a:t>, L= 50 km</a:t>
            </a:r>
          </a:p>
          <a:p>
            <a:r>
              <a:rPr lang="en-US" sz="800" dirty="0" err="1" smtClean="0"/>
              <a:t>Etape</a:t>
            </a:r>
            <a:r>
              <a:rPr lang="en-US" sz="800" dirty="0" smtClean="0"/>
              <a:t> </a:t>
            </a:r>
            <a:r>
              <a:rPr lang="en-US" sz="800" dirty="0" err="1" smtClean="0"/>
              <a:t>viitoare</a:t>
            </a:r>
            <a:r>
              <a:rPr lang="en-US" sz="800" dirty="0" smtClean="0"/>
              <a:t>: </a:t>
            </a:r>
          </a:p>
          <a:p>
            <a:pPr>
              <a:buFontTx/>
              <a:buChar char="-"/>
            </a:pPr>
            <a:r>
              <a:rPr lang="en-US" sz="800" dirty="0" err="1" smtClean="0"/>
              <a:t>Preluarea</a:t>
            </a:r>
            <a:r>
              <a:rPr lang="en-US" sz="800" dirty="0" smtClean="0"/>
              <a:t> DJ 102I de la </a:t>
            </a:r>
            <a:r>
              <a:rPr lang="en-US" sz="800" dirty="0" err="1" smtClean="0"/>
              <a:t>Consiliul</a:t>
            </a:r>
            <a:r>
              <a:rPr lang="en-US" sz="800" dirty="0" smtClean="0"/>
              <a:t> Jude</a:t>
            </a:r>
            <a:r>
              <a:rPr lang="ro-RO" sz="800" dirty="0" smtClean="0"/>
              <a:t>ț</a:t>
            </a:r>
            <a:r>
              <a:rPr lang="en-US" sz="800" dirty="0" err="1" smtClean="0"/>
              <a:t>ean</a:t>
            </a:r>
            <a:r>
              <a:rPr lang="en-US" sz="800" dirty="0" smtClean="0"/>
              <a:t> </a:t>
            </a:r>
            <a:r>
              <a:rPr lang="en-US" sz="800" dirty="0" err="1" smtClean="0"/>
              <a:t>Prahova</a:t>
            </a:r>
            <a:r>
              <a:rPr lang="en-US" sz="800" dirty="0" smtClean="0"/>
              <a:t> </a:t>
            </a:r>
            <a:r>
              <a:rPr lang="ro-RO" sz="800" dirty="0" err="1" smtClean="0"/>
              <a:t>ș</a:t>
            </a:r>
            <a:r>
              <a:rPr lang="en-US" sz="800" dirty="0" err="1" smtClean="0"/>
              <a:t>i</a:t>
            </a:r>
            <a:r>
              <a:rPr lang="en-US" sz="800" dirty="0" smtClean="0"/>
              <a:t> </a:t>
            </a:r>
            <a:r>
              <a:rPr lang="ro-RO" sz="800" dirty="0" err="1" smtClean="0"/>
              <a:t>î</a:t>
            </a:r>
            <a:r>
              <a:rPr lang="en-US" sz="800" dirty="0" err="1" smtClean="0"/>
              <a:t>ncadrarea</a:t>
            </a:r>
            <a:r>
              <a:rPr lang="en-US" sz="800" dirty="0" smtClean="0"/>
              <a:t> </a:t>
            </a:r>
            <a:r>
              <a:rPr lang="en-US" sz="800" dirty="0" err="1" smtClean="0"/>
              <a:t>lui</a:t>
            </a:r>
            <a:r>
              <a:rPr lang="en-US" sz="800" dirty="0" smtClean="0"/>
              <a:t> ca drum </a:t>
            </a:r>
            <a:r>
              <a:rPr lang="en-US" sz="800" dirty="0" err="1" smtClean="0"/>
              <a:t>na</a:t>
            </a:r>
            <a:r>
              <a:rPr lang="ro-RO" sz="800" dirty="0" smtClean="0"/>
              <a:t>ț</a:t>
            </a:r>
            <a:r>
              <a:rPr lang="en-US" sz="800" dirty="0" err="1" smtClean="0"/>
              <a:t>ional</a:t>
            </a:r>
            <a:r>
              <a:rPr lang="en-US" sz="800" dirty="0" smtClean="0"/>
              <a:t>;</a:t>
            </a:r>
          </a:p>
          <a:p>
            <a:pPr>
              <a:buFontTx/>
              <a:buChar char="-"/>
            </a:pPr>
            <a:r>
              <a:rPr lang="en-US" sz="800" dirty="0" err="1" smtClean="0"/>
              <a:t>Preg</a:t>
            </a:r>
            <a:r>
              <a:rPr lang="ro-RO" sz="800" dirty="0" smtClean="0"/>
              <a:t>ă</a:t>
            </a:r>
            <a:r>
              <a:rPr lang="en-US" sz="800" dirty="0" err="1" smtClean="0"/>
              <a:t>tirea</a:t>
            </a:r>
            <a:r>
              <a:rPr lang="en-US" sz="800" dirty="0" smtClean="0"/>
              <a:t> </a:t>
            </a:r>
            <a:r>
              <a:rPr lang="en-US" sz="800" dirty="0" err="1" smtClean="0"/>
              <a:t>documen</a:t>
            </a:r>
            <a:r>
              <a:rPr lang="ro-RO" sz="800" dirty="0" smtClean="0"/>
              <a:t>ț</a:t>
            </a:r>
            <a:r>
              <a:rPr lang="en-US" sz="800" dirty="0" err="1" smtClean="0"/>
              <a:t>atiilor</a:t>
            </a:r>
            <a:r>
              <a:rPr lang="en-US" sz="800" dirty="0" smtClean="0"/>
              <a:t> de </a:t>
            </a:r>
            <a:r>
              <a:rPr lang="en-US" sz="800" dirty="0" err="1" smtClean="0"/>
              <a:t>proiectare</a:t>
            </a:r>
            <a:r>
              <a:rPr lang="en-US" sz="800" dirty="0" smtClean="0"/>
              <a:t> </a:t>
            </a:r>
            <a:r>
              <a:rPr lang="ro-RO" sz="800" dirty="0" err="1" smtClean="0"/>
              <a:t>ș</a:t>
            </a:r>
            <a:r>
              <a:rPr lang="en-US" sz="800" dirty="0" err="1" smtClean="0"/>
              <a:t>i</a:t>
            </a:r>
            <a:r>
              <a:rPr lang="en-US" sz="800" dirty="0" smtClean="0"/>
              <a:t> </a:t>
            </a:r>
            <a:r>
              <a:rPr lang="en-US" sz="800" dirty="0" err="1" smtClean="0"/>
              <a:t>execu</a:t>
            </a:r>
            <a:r>
              <a:rPr lang="ro-RO" sz="800" dirty="0" smtClean="0"/>
              <a:t>ț</a:t>
            </a:r>
            <a:r>
              <a:rPr lang="en-US" sz="800" dirty="0" err="1" smtClean="0"/>
              <a:t>ie</a:t>
            </a:r>
            <a:r>
              <a:rPr lang="en-US" sz="800" dirty="0" smtClean="0"/>
              <a:t>;</a:t>
            </a:r>
          </a:p>
          <a:p>
            <a:pPr>
              <a:buFontTx/>
              <a:buChar char="-"/>
            </a:pPr>
            <a:r>
              <a:rPr lang="en-US" sz="800" dirty="0" err="1" smtClean="0"/>
              <a:t>Termen</a:t>
            </a:r>
            <a:r>
              <a:rPr lang="en-US" sz="800" dirty="0" smtClean="0"/>
              <a:t> de </a:t>
            </a:r>
            <a:r>
              <a:rPr lang="en-US" sz="800" dirty="0" err="1" smtClean="0"/>
              <a:t>finalizare</a:t>
            </a:r>
            <a:r>
              <a:rPr lang="en-US" sz="800" dirty="0" smtClean="0"/>
              <a:t> a </a:t>
            </a:r>
            <a:r>
              <a:rPr lang="en-US" sz="800" dirty="0" err="1" smtClean="0"/>
              <a:t>execu</a:t>
            </a:r>
            <a:r>
              <a:rPr lang="ro-RO" sz="800" dirty="0" smtClean="0"/>
              <a:t>ț</a:t>
            </a:r>
            <a:r>
              <a:rPr lang="en-US" sz="800" dirty="0" err="1" smtClean="0"/>
              <a:t>iei</a:t>
            </a:r>
            <a:r>
              <a:rPr lang="en-US" sz="800" dirty="0" smtClean="0"/>
              <a:t> – 2016.</a:t>
            </a:r>
          </a:p>
          <a:p>
            <a:endParaRPr lang="en-US" sz="800" dirty="0" smtClean="0"/>
          </a:p>
          <a:p>
            <a:endParaRPr lang="en-US" sz="800" dirty="0" smtClean="0"/>
          </a:p>
        </p:txBody>
      </p:sp>
      <p:sp>
        <p:nvSpPr>
          <p:cNvPr id="29" name="Freeform 28"/>
          <p:cNvSpPr/>
          <p:nvPr/>
        </p:nvSpPr>
        <p:spPr>
          <a:xfrm>
            <a:off x="5676900" y="4786313"/>
            <a:ext cx="23813" cy="571500"/>
          </a:xfrm>
          <a:custGeom>
            <a:avLst/>
            <a:gdLst>
              <a:gd name="connsiteX0" fmla="*/ 23813 w 23813"/>
              <a:gd name="connsiteY0" fmla="*/ 571500 h 571500"/>
              <a:gd name="connsiteX1" fmla="*/ 4763 w 23813"/>
              <a:gd name="connsiteY1" fmla="*/ 414337 h 571500"/>
              <a:gd name="connsiteX2" fmla="*/ 0 w 23813"/>
              <a:gd name="connsiteY2" fmla="*/ 233362 h 571500"/>
              <a:gd name="connsiteX3" fmla="*/ 4763 w 23813"/>
              <a:gd name="connsiteY3" fmla="*/ 0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13" h="571500">
                <a:moveTo>
                  <a:pt x="23813" y="571500"/>
                </a:moveTo>
                <a:cubicBezTo>
                  <a:pt x="16272" y="521096"/>
                  <a:pt x="8732" y="470693"/>
                  <a:pt x="4763" y="414337"/>
                </a:cubicBezTo>
                <a:cubicBezTo>
                  <a:pt x="794" y="357981"/>
                  <a:pt x="0" y="302418"/>
                  <a:pt x="0" y="233362"/>
                </a:cubicBezTo>
                <a:cubicBezTo>
                  <a:pt x="0" y="164306"/>
                  <a:pt x="2381" y="82153"/>
                  <a:pt x="4763" y="0"/>
                </a:cubicBezTo>
              </a:path>
            </a:pathLst>
          </a:custGeom>
          <a:noFill/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5264944" y="3786188"/>
            <a:ext cx="520700" cy="1547812"/>
          </a:xfrm>
          <a:custGeom>
            <a:avLst/>
            <a:gdLst>
              <a:gd name="connsiteX0" fmla="*/ 478631 w 520700"/>
              <a:gd name="connsiteY0" fmla="*/ 1547812 h 1547812"/>
              <a:gd name="connsiteX1" fmla="*/ 492919 w 520700"/>
              <a:gd name="connsiteY1" fmla="*/ 1409700 h 1547812"/>
              <a:gd name="connsiteX2" fmla="*/ 516731 w 520700"/>
              <a:gd name="connsiteY2" fmla="*/ 1228725 h 1547812"/>
              <a:gd name="connsiteX3" fmla="*/ 469106 w 520700"/>
              <a:gd name="connsiteY3" fmla="*/ 1085850 h 1547812"/>
              <a:gd name="connsiteX4" fmla="*/ 426244 w 520700"/>
              <a:gd name="connsiteY4" fmla="*/ 1000125 h 1547812"/>
              <a:gd name="connsiteX5" fmla="*/ 302419 w 520700"/>
              <a:gd name="connsiteY5" fmla="*/ 919162 h 1547812"/>
              <a:gd name="connsiteX6" fmla="*/ 173831 w 520700"/>
              <a:gd name="connsiteY6" fmla="*/ 733425 h 1547812"/>
              <a:gd name="connsiteX7" fmla="*/ 78581 w 520700"/>
              <a:gd name="connsiteY7" fmla="*/ 561975 h 1547812"/>
              <a:gd name="connsiteX8" fmla="*/ 11906 w 520700"/>
              <a:gd name="connsiteY8" fmla="*/ 457200 h 1547812"/>
              <a:gd name="connsiteX9" fmla="*/ 7144 w 520700"/>
              <a:gd name="connsiteY9" fmla="*/ 309562 h 1547812"/>
              <a:gd name="connsiteX10" fmla="*/ 45244 w 520700"/>
              <a:gd name="connsiteY10" fmla="*/ 133350 h 1547812"/>
              <a:gd name="connsiteX11" fmla="*/ 73819 w 520700"/>
              <a:gd name="connsiteY11" fmla="*/ 71437 h 1547812"/>
              <a:gd name="connsiteX12" fmla="*/ 35719 w 520700"/>
              <a:gd name="connsiteY12" fmla="*/ 0 h 1547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20700" h="1547812">
                <a:moveTo>
                  <a:pt x="478631" y="1547812"/>
                </a:moveTo>
                <a:cubicBezTo>
                  <a:pt x="482600" y="1505346"/>
                  <a:pt x="486569" y="1462881"/>
                  <a:pt x="492919" y="1409700"/>
                </a:cubicBezTo>
                <a:cubicBezTo>
                  <a:pt x="499269" y="1356519"/>
                  <a:pt x="520700" y="1282700"/>
                  <a:pt x="516731" y="1228725"/>
                </a:cubicBezTo>
                <a:cubicBezTo>
                  <a:pt x="512762" y="1174750"/>
                  <a:pt x="484187" y="1123950"/>
                  <a:pt x="469106" y="1085850"/>
                </a:cubicBezTo>
                <a:cubicBezTo>
                  <a:pt x="454025" y="1047750"/>
                  <a:pt x="454025" y="1027906"/>
                  <a:pt x="426244" y="1000125"/>
                </a:cubicBezTo>
                <a:cubicBezTo>
                  <a:pt x="398463" y="972344"/>
                  <a:pt x="344488" y="963612"/>
                  <a:pt x="302419" y="919162"/>
                </a:cubicBezTo>
                <a:cubicBezTo>
                  <a:pt x="260350" y="874712"/>
                  <a:pt x="211137" y="792956"/>
                  <a:pt x="173831" y="733425"/>
                </a:cubicBezTo>
                <a:cubicBezTo>
                  <a:pt x="136525" y="673894"/>
                  <a:pt x="105569" y="608013"/>
                  <a:pt x="78581" y="561975"/>
                </a:cubicBezTo>
                <a:cubicBezTo>
                  <a:pt x="51593" y="515937"/>
                  <a:pt x="23812" y="499269"/>
                  <a:pt x="11906" y="457200"/>
                </a:cubicBezTo>
                <a:cubicBezTo>
                  <a:pt x="0" y="415131"/>
                  <a:pt x="1588" y="363537"/>
                  <a:pt x="7144" y="309562"/>
                </a:cubicBezTo>
                <a:cubicBezTo>
                  <a:pt x="12700" y="255587"/>
                  <a:pt x="34132" y="173038"/>
                  <a:pt x="45244" y="133350"/>
                </a:cubicBezTo>
                <a:cubicBezTo>
                  <a:pt x="56357" y="93663"/>
                  <a:pt x="75406" y="93662"/>
                  <a:pt x="73819" y="71437"/>
                </a:cubicBezTo>
                <a:cubicBezTo>
                  <a:pt x="72232" y="49212"/>
                  <a:pt x="53975" y="24606"/>
                  <a:pt x="35719" y="0"/>
                </a:cubicBez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5372099" y="3838576"/>
            <a:ext cx="321469" cy="1538288"/>
          </a:xfrm>
          <a:custGeom>
            <a:avLst/>
            <a:gdLst>
              <a:gd name="connsiteX0" fmla="*/ 300038 w 321469"/>
              <a:gd name="connsiteY0" fmla="*/ 1538288 h 1538288"/>
              <a:gd name="connsiteX1" fmla="*/ 247650 w 321469"/>
              <a:gd name="connsiteY1" fmla="*/ 1438275 h 1538288"/>
              <a:gd name="connsiteX2" fmla="*/ 209550 w 321469"/>
              <a:gd name="connsiteY2" fmla="*/ 1319213 h 1538288"/>
              <a:gd name="connsiteX3" fmla="*/ 185738 w 321469"/>
              <a:gd name="connsiteY3" fmla="*/ 1195388 h 1538288"/>
              <a:gd name="connsiteX4" fmla="*/ 228600 w 321469"/>
              <a:gd name="connsiteY4" fmla="*/ 1076325 h 1538288"/>
              <a:gd name="connsiteX5" fmla="*/ 295275 w 321469"/>
              <a:gd name="connsiteY5" fmla="*/ 971550 h 1538288"/>
              <a:gd name="connsiteX6" fmla="*/ 295275 w 321469"/>
              <a:gd name="connsiteY6" fmla="*/ 819150 h 1538288"/>
              <a:gd name="connsiteX7" fmla="*/ 319088 w 321469"/>
              <a:gd name="connsiteY7" fmla="*/ 700088 h 1538288"/>
              <a:gd name="connsiteX8" fmla="*/ 309563 w 321469"/>
              <a:gd name="connsiteY8" fmla="*/ 542925 h 1538288"/>
              <a:gd name="connsiteX9" fmla="*/ 276225 w 321469"/>
              <a:gd name="connsiteY9" fmla="*/ 438150 h 1538288"/>
              <a:gd name="connsiteX10" fmla="*/ 204788 w 321469"/>
              <a:gd name="connsiteY10" fmla="*/ 376238 h 1538288"/>
              <a:gd name="connsiteX11" fmla="*/ 223838 w 321469"/>
              <a:gd name="connsiteY11" fmla="*/ 280988 h 1538288"/>
              <a:gd name="connsiteX12" fmla="*/ 195263 w 321469"/>
              <a:gd name="connsiteY12" fmla="*/ 190500 h 1538288"/>
              <a:gd name="connsiteX13" fmla="*/ 114300 w 321469"/>
              <a:gd name="connsiteY13" fmla="*/ 147638 h 1538288"/>
              <a:gd name="connsiteX14" fmla="*/ 85725 w 321469"/>
              <a:gd name="connsiteY14" fmla="*/ 104775 h 1538288"/>
              <a:gd name="connsiteX15" fmla="*/ 38100 w 321469"/>
              <a:gd name="connsiteY15" fmla="*/ 85725 h 1538288"/>
              <a:gd name="connsiteX16" fmla="*/ 0 w 321469"/>
              <a:gd name="connsiteY16" fmla="*/ 0 h 153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21469" h="1538288">
                <a:moveTo>
                  <a:pt x="300038" y="1538288"/>
                </a:moveTo>
                <a:cubicBezTo>
                  <a:pt x="281384" y="1506538"/>
                  <a:pt x="262731" y="1474788"/>
                  <a:pt x="247650" y="1438275"/>
                </a:cubicBezTo>
                <a:cubicBezTo>
                  <a:pt x="232569" y="1401763"/>
                  <a:pt x="219869" y="1359694"/>
                  <a:pt x="209550" y="1319213"/>
                </a:cubicBezTo>
                <a:cubicBezTo>
                  <a:pt x="199231" y="1278732"/>
                  <a:pt x="182563" y="1235869"/>
                  <a:pt x="185738" y="1195388"/>
                </a:cubicBezTo>
                <a:cubicBezTo>
                  <a:pt x="188913" y="1154907"/>
                  <a:pt x="210344" y="1113631"/>
                  <a:pt x="228600" y="1076325"/>
                </a:cubicBezTo>
                <a:cubicBezTo>
                  <a:pt x="246856" y="1039019"/>
                  <a:pt x="284163" y="1014412"/>
                  <a:pt x="295275" y="971550"/>
                </a:cubicBezTo>
                <a:cubicBezTo>
                  <a:pt x="306387" y="928688"/>
                  <a:pt x="291306" y="864394"/>
                  <a:pt x="295275" y="819150"/>
                </a:cubicBezTo>
                <a:cubicBezTo>
                  <a:pt x="299244" y="773906"/>
                  <a:pt x="316707" y="746125"/>
                  <a:pt x="319088" y="700088"/>
                </a:cubicBezTo>
                <a:cubicBezTo>
                  <a:pt x="321469" y="654051"/>
                  <a:pt x="316707" y="586581"/>
                  <a:pt x="309563" y="542925"/>
                </a:cubicBezTo>
                <a:cubicBezTo>
                  <a:pt x="302419" y="499269"/>
                  <a:pt x="293687" y="465931"/>
                  <a:pt x="276225" y="438150"/>
                </a:cubicBezTo>
                <a:cubicBezTo>
                  <a:pt x="258763" y="410369"/>
                  <a:pt x="213519" y="402432"/>
                  <a:pt x="204788" y="376238"/>
                </a:cubicBezTo>
                <a:cubicBezTo>
                  <a:pt x="196057" y="350044"/>
                  <a:pt x="225426" y="311944"/>
                  <a:pt x="223838" y="280988"/>
                </a:cubicBezTo>
                <a:cubicBezTo>
                  <a:pt x="222251" y="250032"/>
                  <a:pt x="213519" y="212725"/>
                  <a:pt x="195263" y="190500"/>
                </a:cubicBezTo>
                <a:cubicBezTo>
                  <a:pt x="177007" y="168275"/>
                  <a:pt x="132556" y="161926"/>
                  <a:pt x="114300" y="147638"/>
                </a:cubicBezTo>
                <a:cubicBezTo>
                  <a:pt x="96044" y="133350"/>
                  <a:pt x="98425" y="115094"/>
                  <a:pt x="85725" y="104775"/>
                </a:cubicBezTo>
                <a:cubicBezTo>
                  <a:pt x="73025" y="94456"/>
                  <a:pt x="52387" y="103187"/>
                  <a:pt x="38100" y="85725"/>
                </a:cubicBezTo>
                <a:cubicBezTo>
                  <a:pt x="23813" y="68263"/>
                  <a:pt x="11906" y="34131"/>
                  <a:pt x="0" y="0"/>
                </a:cubicBezTo>
              </a:path>
            </a:pathLst>
          </a:cu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AutoShape 28"/>
          <p:cNvSpPr>
            <a:spLocks noChangeAspect="1" noChangeArrowheads="1"/>
          </p:cNvSpPr>
          <p:nvPr/>
        </p:nvSpPr>
        <p:spPr bwMode="auto">
          <a:xfrm>
            <a:off x="6429388" y="4929198"/>
            <a:ext cx="857256" cy="144922"/>
          </a:xfrm>
          <a:prstGeom prst="wedgeRectCallout">
            <a:avLst>
              <a:gd name="adj1" fmla="val -137031"/>
              <a:gd name="adj2" fmla="val 10949"/>
            </a:avLst>
          </a:prstGeom>
          <a:ln w="9525"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18000" tIns="10800" rIns="18000" bIns="10800" anchor="ctr" anchorCtr="1">
            <a:spAutoFit/>
          </a:bodyPr>
          <a:lstStyle/>
          <a:p>
            <a:pPr algn="ctr" defTabSz="457200" eaLnBrk="0" hangingPunct="0"/>
            <a:r>
              <a:rPr lang="en-GB" sz="400" b="1" dirty="0" smtClean="0">
                <a:latin typeface="Arial" charset="0"/>
              </a:rPr>
              <a:t>A3, </a:t>
            </a:r>
          </a:p>
          <a:p>
            <a:pPr algn="ctr" defTabSz="457200" eaLnBrk="0" hangingPunct="0"/>
            <a:r>
              <a:rPr lang="en-GB" sz="400" b="1" dirty="0" smtClean="0">
                <a:latin typeface="Arial" charset="0"/>
              </a:rPr>
              <a:t>BUCURE</a:t>
            </a:r>
            <a:r>
              <a:rPr lang="ro-RO" sz="400" b="1" dirty="0" smtClean="0">
                <a:latin typeface="Arial" charset="0"/>
              </a:rPr>
              <a:t>Ș</a:t>
            </a:r>
            <a:r>
              <a:rPr lang="en-GB" sz="400" b="1" dirty="0" smtClean="0">
                <a:latin typeface="Arial" charset="0"/>
              </a:rPr>
              <a:t>TI – PLOIE</a:t>
            </a:r>
            <a:r>
              <a:rPr lang="ro-RO" sz="400" b="1" dirty="0" smtClean="0">
                <a:latin typeface="Arial" charset="0"/>
              </a:rPr>
              <a:t>Ș</a:t>
            </a:r>
            <a:r>
              <a:rPr lang="en-GB" sz="400" b="1" dirty="0" smtClean="0">
                <a:latin typeface="Arial" charset="0"/>
              </a:rPr>
              <a:t>TI</a:t>
            </a:r>
          </a:p>
        </p:txBody>
      </p:sp>
      <p:cxnSp>
        <p:nvCxnSpPr>
          <p:cNvPr id="35" name="Straight Connector 34"/>
          <p:cNvCxnSpPr/>
          <p:nvPr/>
        </p:nvCxnSpPr>
        <p:spPr>
          <a:xfrm>
            <a:off x="8643966" y="142852"/>
            <a:ext cx="285752" cy="1588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8595388" y="1609712"/>
            <a:ext cx="285752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Picture 5" descr="C:\Users\adrian.olteanu\Desktop\identitate\foi_antet\logo_antet\logo_antet_MT.png"/>
          <p:cNvPicPr>
            <a:picLocks noChangeAspect="1" noChangeArrowheads="1"/>
          </p:cNvPicPr>
          <p:nvPr/>
        </p:nvPicPr>
        <p:blipFill>
          <a:blip r:embed="rId3" cstate="print"/>
          <a:srcRect r="75449"/>
          <a:stretch>
            <a:fillRect/>
          </a:stretch>
        </p:blipFill>
        <p:spPr bwMode="auto">
          <a:xfrm>
            <a:off x="395258" y="63794"/>
            <a:ext cx="642942" cy="597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" name="Rectangle 36"/>
          <p:cNvSpPr/>
          <p:nvPr/>
        </p:nvSpPr>
        <p:spPr>
          <a:xfrm>
            <a:off x="71406" y="697212"/>
            <a:ext cx="1357322" cy="11715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600" b="1" dirty="0" smtClean="0"/>
              <a:t>MINISTERUL TRANSPORTURILOR</a:t>
            </a:r>
            <a:endParaRPr lang="en-US" sz="600" b="1" dirty="0"/>
          </a:p>
        </p:txBody>
      </p:sp>
      <p:sp>
        <p:nvSpPr>
          <p:cNvPr id="38" name="Rectangle 37"/>
          <p:cNvSpPr/>
          <p:nvPr/>
        </p:nvSpPr>
        <p:spPr>
          <a:xfrm>
            <a:off x="548612" y="6500834"/>
            <a:ext cx="500066" cy="1428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600" b="1" dirty="0" smtClean="0"/>
              <a:t>CNADNR </a:t>
            </a:r>
            <a:endParaRPr lang="en-US" sz="600" b="1" dirty="0"/>
          </a:p>
        </p:txBody>
      </p:sp>
      <p:pic>
        <p:nvPicPr>
          <p:cNvPr id="3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6000768"/>
            <a:ext cx="466493" cy="415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" name="Rectangle 5"/>
          <p:cNvSpPr>
            <a:spLocks noChangeArrowheads="1"/>
          </p:cNvSpPr>
          <p:nvPr/>
        </p:nvSpPr>
        <p:spPr bwMode="auto">
          <a:xfrm>
            <a:off x="1295400" y="5486400"/>
            <a:ext cx="2286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1447800" y="5638800"/>
            <a:ext cx="2286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1600200" y="5791200"/>
            <a:ext cx="2286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1142976" y="5286388"/>
            <a:ext cx="2286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6" name="Rectangle 43"/>
          <p:cNvSpPr>
            <a:spLocks noChangeArrowheads="1"/>
          </p:cNvSpPr>
          <p:nvPr/>
        </p:nvSpPr>
        <p:spPr bwMode="auto">
          <a:xfrm rot="2462120">
            <a:off x="678289" y="5531755"/>
            <a:ext cx="14859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000" dirty="0">
                <a:latin typeface="Arial Unicode MS" pitchFamily="34" charset="-128"/>
              </a:rPr>
              <a:t>SERBIA</a:t>
            </a:r>
            <a:endParaRPr lang="ro-RO" sz="1000" dirty="0">
              <a:latin typeface="Arial Unicode MS" pitchFamily="34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23005" y="6432574"/>
            <a:ext cx="2133600" cy="365125"/>
          </a:xfrm>
        </p:spPr>
        <p:txBody>
          <a:bodyPr/>
          <a:lstStyle/>
          <a:p>
            <a:pPr>
              <a:defRPr/>
            </a:pPr>
            <a:fld id="{1CDACC58-8476-4458-B8E3-F1C697CC4028}" type="slidenum">
              <a:rPr lang="en-US"/>
              <a:pPr>
                <a:defRPr/>
              </a:pPr>
              <a:t>3</a:t>
            </a:fld>
            <a:endParaRPr lang="en-US"/>
          </a:p>
        </p:txBody>
      </p:sp>
      <p:sp>
        <p:nvSpPr>
          <p:cNvPr id="50" name="Slide Number Placeholder 3"/>
          <p:cNvSpPr txBox="1">
            <a:spLocks noGrp="1"/>
          </p:cNvSpPr>
          <p:nvPr/>
        </p:nvSpPr>
        <p:spPr bwMode="auto">
          <a:xfrm>
            <a:off x="6523005" y="6321449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4CE729A1-A830-42F4-96C5-659640726D51}" type="slidenum">
              <a:rPr lang="en-US" sz="1400">
                <a:latin typeface="+mn-lt"/>
              </a:rPr>
              <a:pPr algn="r">
                <a:defRPr/>
              </a:pPr>
              <a:t>3</a:t>
            </a:fld>
            <a:endParaRPr lang="en-US" sz="1400">
              <a:latin typeface="+mn-lt"/>
            </a:endParaRPr>
          </a:p>
        </p:txBody>
      </p:sp>
      <p:pic>
        <p:nvPicPr>
          <p:cNvPr id="5837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24"/>
            <a:ext cx="9144000" cy="685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4045" name="Oval 13"/>
          <p:cNvSpPr>
            <a:spLocks noChangeArrowheads="1"/>
          </p:cNvSpPr>
          <p:nvPr/>
        </p:nvSpPr>
        <p:spPr bwMode="auto">
          <a:xfrm>
            <a:off x="3627405" y="685824"/>
            <a:ext cx="46038" cy="460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44047" name="Oval 15"/>
          <p:cNvSpPr>
            <a:spLocks noChangeArrowheads="1"/>
          </p:cNvSpPr>
          <p:nvPr/>
        </p:nvSpPr>
        <p:spPr bwMode="auto">
          <a:xfrm>
            <a:off x="5410168" y="3657624"/>
            <a:ext cx="46037" cy="460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58386" name="Rectangle 16"/>
          <p:cNvSpPr>
            <a:spLocks noChangeArrowheads="1"/>
          </p:cNvSpPr>
          <p:nvPr/>
        </p:nvSpPr>
        <p:spPr bwMode="auto">
          <a:xfrm>
            <a:off x="1255658" y="193698"/>
            <a:ext cx="6365898" cy="52544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GB" sz="1400" b="1" dirty="0">
                <a:latin typeface="Arial Narrow" pitchFamily="34" charset="0"/>
              </a:rPr>
              <a:t>REABILITARE</a:t>
            </a:r>
            <a:r>
              <a:rPr lang="en-GB" sz="1400" b="1" dirty="0">
                <a:latin typeface="Arial Narrow" pitchFamily="34" charset="0"/>
                <a:cs typeface="Arial" pitchFamily="34" charset="0"/>
              </a:rPr>
              <a:t> DRUMURI </a:t>
            </a:r>
            <a:r>
              <a:rPr lang="en-GB" sz="1400" b="1" dirty="0" smtClean="0">
                <a:latin typeface="Arial Narrow" pitchFamily="34" charset="0"/>
                <a:cs typeface="Arial" pitchFamily="34" charset="0"/>
              </a:rPr>
              <a:t>NA</a:t>
            </a:r>
            <a:r>
              <a:rPr lang="ro-RO" sz="1400" b="1" dirty="0" smtClean="0">
                <a:latin typeface="Arial Narrow" pitchFamily="34" charset="0"/>
                <a:cs typeface="Arial" pitchFamily="34" charset="0"/>
              </a:rPr>
              <a:t>Ț</a:t>
            </a:r>
            <a:r>
              <a:rPr lang="en-GB" sz="1400" b="1" dirty="0" smtClean="0">
                <a:latin typeface="Arial Narrow" pitchFamily="34" charset="0"/>
                <a:cs typeface="Arial" pitchFamily="34" charset="0"/>
              </a:rPr>
              <a:t>IONALE </a:t>
            </a:r>
            <a:r>
              <a:rPr lang="en-GB" sz="1400" b="1" dirty="0">
                <a:latin typeface="Arial Narrow" pitchFamily="34" charset="0"/>
                <a:cs typeface="Arial" pitchFamily="34" charset="0"/>
              </a:rPr>
              <a:t>– </a:t>
            </a:r>
            <a:r>
              <a:rPr lang="en-GB" sz="1400" b="1" dirty="0" smtClean="0">
                <a:latin typeface="Arial Narrow" pitchFamily="34" charset="0"/>
                <a:cs typeface="Arial" pitchFamily="34" charset="0"/>
              </a:rPr>
              <a:t>OBIECTIVE </a:t>
            </a:r>
            <a:r>
              <a:rPr lang="en-GB" sz="1400" b="1" dirty="0">
                <a:latin typeface="Arial Narrow" pitchFamily="34" charset="0"/>
                <a:cs typeface="Arial" pitchFamily="34" charset="0"/>
              </a:rPr>
              <a:t>IN </a:t>
            </a:r>
            <a:r>
              <a:rPr lang="en-GB" sz="1400" b="1" dirty="0" smtClean="0">
                <a:latin typeface="Arial Narrow" pitchFamily="34" charset="0"/>
                <a:cs typeface="Arial" pitchFamily="34" charset="0"/>
              </a:rPr>
              <a:t>EXECUȚIE, </a:t>
            </a:r>
          </a:p>
          <a:p>
            <a:pPr algn="ctr">
              <a:defRPr/>
            </a:pPr>
            <a:r>
              <a:rPr lang="en-GB" sz="1400" b="1" dirty="0" smtClean="0">
                <a:latin typeface="Arial Narrow" pitchFamily="34" charset="0"/>
                <a:cs typeface="Arial" pitchFamily="34" charset="0"/>
              </a:rPr>
              <a:t>CU FINANȚARE FEDR 2007-2013 </a:t>
            </a:r>
            <a:r>
              <a:rPr lang="en-US" sz="1400" b="1" dirty="0" smtClean="0"/>
              <a:t>Ş</a:t>
            </a:r>
            <a:r>
              <a:rPr lang="en-GB" sz="1400" b="1" dirty="0" smtClean="0">
                <a:latin typeface="Arial Narrow" pitchFamily="34" charset="0"/>
                <a:cs typeface="Arial" pitchFamily="34" charset="0"/>
              </a:rPr>
              <a:t>I PROPUNERI CONFORM MASTER PLAN 2014-2020</a:t>
            </a:r>
            <a:endParaRPr lang="en-US" sz="1400" b="1" dirty="0"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44053" name="Rectangle 24"/>
          <p:cNvSpPr>
            <a:spLocks noChangeArrowheads="1"/>
          </p:cNvSpPr>
          <p:nvPr/>
        </p:nvSpPr>
        <p:spPr bwMode="auto">
          <a:xfrm>
            <a:off x="1265205" y="5562624"/>
            <a:ext cx="2286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44054" name="Rectangle 25"/>
          <p:cNvSpPr>
            <a:spLocks noChangeArrowheads="1"/>
          </p:cNvSpPr>
          <p:nvPr/>
        </p:nvSpPr>
        <p:spPr bwMode="auto">
          <a:xfrm>
            <a:off x="1493805" y="5715024"/>
            <a:ext cx="1524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44055" name="Rectangle 26"/>
          <p:cNvSpPr>
            <a:spLocks noChangeArrowheads="1"/>
          </p:cNvSpPr>
          <p:nvPr/>
        </p:nvSpPr>
        <p:spPr bwMode="auto">
          <a:xfrm>
            <a:off x="1112805" y="5334024"/>
            <a:ext cx="2286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44056" name="Rectangle 27"/>
          <p:cNvSpPr>
            <a:spLocks noChangeArrowheads="1"/>
          </p:cNvSpPr>
          <p:nvPr/>
        </p:nvSpPr>
        <p:spPr bwMode="auto">
          <a:xfrm>
            <a:off x="1646205" y="5791224"/>
            <a:ext cx="1524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44057" name="Rectangle 28"/>
          <p:cNvSpPr>
            <a:spLocks noChangeArrowheads="1"/>
          </p:cNvSpPr>
          <p:nvPr/>
        </p:nvSpPr>
        <p:spPr bwMode="auto">
          <a:xfrm>
            <a:off x="1417605" y="5638824"/>
            <a:ext cx="1524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44058" name="Rectangle 29"/>
          <p:cNvSpPr>
            <a:spLocks noChangeArrowheads="1"/>
          </p:cNvSpPr>
          <p:nvPr/>
        </p:nvSpPr>
        <p:spPr bwMode="auto">
          <a:xfrm>
            <a:off x="1265205" y="5410224"/>
            <a:ext cx="1524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44068" name="Rectangle 57"/>
          <p:cNvSpPr>
            <a:spLocks noChangeArrowheads="1"/>
          </p:cNvSpPr>
          <p:nvPr/>
        </p:nvSpPr>
        <p:spPr bwMode="auto">
          <a:xfrm>
            <a:off x="1254093" y="5486424"/>
            <a:ext cx="2286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44069" name="Rectangle 58"/>
          <p:cNvSpPr>
            <a:spLocks noChangeArrowheads="1"/>
          </p:cNvSpPr>
          <p:nvPr/>
        </p:nvSpPr>
        <p:spPr bwMode="auto">
          <a:xfrm rot="2462120">
            <a:off x="655605" y="5334024"/>
            <a:ext cx="1371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000" dirty="0">
                <a:latin typeface="Arial Unicode MS" pitchFamily="34" charset="-128"/>
              </a:rPr>
              <a:t>SERBIA</a:t>
            </a:r>
            <a:endParaRPr lang="ro-RO" sz="1000" dirty="0">
              <a:latin typeface="Arial Unicode MS" pitchFamily="34" charset="-128"/>
            </a:endParaRPr>
          </a:p>
        </p:txBody>
      </p:sp>
      <p:sp>
        <p:nvSpPr>
          <p:cNvPr id="44091" name="Freeform 62"/>
          <p:cNvSpPr>
            <a:spLocks/>
          </p:cNvSpPr>
          <p:nvPr/>
        </p:nvSpPr>
        <p:spPr bwMode="auto">
          <a:xfrm>
            <a:off x="4684680" y="3881462"/>
            <a:ext cx="533400" cy="904875"/>
          </a:xfrm>
          <a:custGeom>
            <a:avLst/>
            <a:gdLst>
              <a:gd name="T0" fmla="*/ 0 w 336"/>
              <a:gd name="T1" fmla="*/ 2147483647 h 570"/>
              <a:gd name="T2" fmla="*/ 2147483647 w 336"/>
              <a:gd name="T3" fmla="*/ 2147483647 h 570"/>
              <a:gd name="T4" fmla="*/ 2147483647 w 336"/>
              <a:gd name="T5" fmla="*/ 2147483647 h 570"/>
              <a:gd name="T6" fmla="*/ 2147483647 w 336"/>
              <a:gd name="T7" fmla="*/ 2147483647 h 570"/>
              <a:gd name="T8" fmla="*/ 2147483647 w 336"/>
              <a:gd name="T9" fmla="*/ 2147483647 h 570"/>
              <a:gd name="T10" fmla="*/ 2147483647 w 336"/>
              <a:gd name="T11" fmla="*/ 2147483647 h 570"/>
              <a:gd name="T12" fmla="*/ 2147483647 w 336"/>
              <a:gd name="T13" fmla="*/ 2147483647 h 570"/>
              <a:gd name="T14" fmla="*/ 2147483647 w 336"/>
              <a:gd name="T15" fmla="*/ 2147483647 h 570"/>
              <a:gd name="T16" fmla="*/ 2147483647 w 336"/>
              <a:gd name="T17" fmla="*/ 2147483647 h 570"/>
              <a:gd name="T18" fmla="*/ 2147483647 w 336"/>
              <a:gd name="T19" fmla="*/ 2147483647 h 570"/>
              <a:gd name="T20" fmla="*/ 2147483647 w 336"/>
              <a:gd name="T21" fmla="*/ 2147483647 h 570"/>
              <a:gd name="T22" fmla="*/ 2147483647 w 336"/>
              <a:gd name="T23" fmla="*/ 2147483647 h 570"/>
              <a:gd name="T24" fmla="*/ 2147483647 w 336"/>
              <a:gd name="T25" fmla="*/ 2147483647 h 570"/>
              <a:gd name="T26" fmla="*/ 2147483647 w 336"/>
              <a:gd name="T27" fmla="*/ 0 h 57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336"/>
              <a:gd name="T43" fmla="*/ 0 h 570"/>
              <a:gd name="T44" fmla="*/ 336 w 336"/>
              <a:gd name="T45" fmla="*/ 570 h 57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336" h="570">
                <a:moveTo>
                  <a:pt x="0" y="570"/>
                </a:moveTo>
                <a:cubicBezTo>
                  <a:pt x="11" y="563"/>
                  <a:pt x="10" y="556"/>
                  <a:pt x="21" y="549"/>
                </a:cubicBezTo>
                <a:cubicBezTo>
                  <a:pt x="31" y="518"/>
                  <a:pt x="33" y="481"/>
                  <a:pt x="15" y="453"/>
                </a:cubicBezTo>
                <a:cubicBezTo>
                  <a:pt x="16" y="421"/>
                  <a:pt x="6" y="377"/>
                  <a:pt x="36" y="357"/>
                </a:cubicBezTo>
                <a:cubicBezTo>
                  <a:pt x="48" y="339"/>
                  <a:pt x="50" y="330"/>
                  <a:pt x="57" y="309"/>
                </a:cubicBezTo>
                <a:cubicBezTo>
                  <a:pt x="71" y="312"/>
                  <a:pt x="76" y="315"/>
                  <a:pt x="84" y="327"/>
                </a:cubicBezTo>
                <a:cubicBezTo>
                  <a:pt x="102" y="314"/>
                  <a:pt x="117" y="297"/>
                  <a:pt x="135" y="285"/>
                </a:cubicBezTo>
                <a:cubicBezTo>
                  <a:pt x="144" y="267"/>
                  <a:pt x="143" y="251"/>
                  <a:pt x="132" y="234"/>
                </a:cubicBezTo>
                <a:cubicBezTo>
                  <a:pt x="142" y="203"/>
                  <a:pt x="171" y="196"/>
                  <a:pt x="189" y="171"/>
                </a:cubicBezTo>
                <a:cubicBezTo>
                  <a:pt x="192" y="156"/>
                  <a:pt x="191" y="150"/>
                  <a:pt x="204" y="141"/>
                </a:cubicBezTo>
                <a:cubicBezTo>
                  <a:pt x="220" y="117"/>
                  <a:pt x="244" y="84"/>
                  <a:pt x="267" y="66"/>
                </a:cubicBezTo>
                <a:cubicBezTo>
                  <a:pt x="273" y="62"/>
                  <a:pt x="280" y="59"/>
                  <a:pt x="285" y="54"/>
                </a:cubicBezTo>
                <a:cubicBezTo>
                  <a:pt x="297" y="42"/>
                  <a:pt x="312" y="22"/>
                  <a:pt x="327" y="12"/>
                </a:cubicBezTo>
                <a:cubicBezTo>
                  <a:pt x="334" y="2"/>
                  <a:pt x="330" y="6"/>
                  <a:pt x="336" y="0"/>
                </a:cubicBezTo>
              </a:path>
            </a:pathLst>
          </a:custGeom>
          <a:noFill/>
          <a:ln w="63500">
            <a:solidFill>
              <a:srgbClr val="007635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92" name="AutoShape 63"/>
          <p:cNvSpPr>
            <a:spLocks noChangeAspect="1" noChangeArrowheads="1"/>
          </p:cNvSpPr>
          <p:nvPr/>
        </p:nvSpPr>
        <p:spPr bwMode="auto">
          <a:xfrm>
            <a:off x="5554630" y="4100537"/>
            <a:ext cx="916001" cy="476257"/>
          </a:xfrm>
          <a:prstGeom prst="wedgeRectCallout">
            <a:avLst>
              <a:gd name="adj1" fmla="val -107017"/>
              <a:gd name="adj2" fmla="val -53416"/>
            </a:avLst>
          </a:prstGeom>
          <a:solidFill>
            <a:schemeClr val="accent3">
              <a:lumMod val="40000"/>
              <a:lumOff val="6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 anchor="ctr" anchorCtr="1"/>
          <a:lstStyle/>
          <a:p>
            <a:pPr algn="ctr" eaLnBrk="0" hangingPunct="0"/>
            <a:r>
              <a:rPr lang="en-GB" sz="400" b="1" dirty="0">
                <a:solidFill>
                  <a:sysClr val="windowText" lastClr="000000"/>
                </a:solidFill>
              </a:rPr>
              <a:t> DN 73, 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Pite</a:t>
            </a:r>
            <a:r>
              <a:rPr lang="ro-RO" sz="400" b="1" dirty="0" smtClean="0">
                <a:solidFill>
                  <a:sysClr val="windowText" lastClr="000000"/>
                </a:solidFill>
              </a:rPr>
              <a:t>ș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ti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</a:t>
            </a:r>
            <a:r>
              <a:rPr lang="en-GB" sz="400" b="1" dirty="0">
                <a:solidFill>
                  <a:sysClr val="windowText" lastClr="000000"/>
                </a:solidFill>
              </a:rPr>
              <a:t>– 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C</a:t>
            </a:r>
            <a:r>
              <a:rPr lang="ro-RO" sz="400" b="1" dirty="0" smtClean="0">
                <a:solidFill>
                  <a:sysClr val="windowText" lastClr="000000"/>
                </a:solidFill>
              </a:rPr>
              <a:t>â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mpulung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</a:t>
            </a:r>
            <a:r>
              <a:rPr lang="en-GB" sz="400" b="1" dirty="0">
                <a:solidFill>
                  <a:sysClr val="windowText" lastClr="000000"/>
                </a:solidFill>
              </a:rPr>
              <a:t>– 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Bra</a:t>
            </a:r>
            <a:r>
              <a:rPr lang="ro-RO" sz="400" b="1" dirty="0" smtClean="0">
                <a:solidFill>
                  <a:sysClr val="windowText" lastClr="000000"/>
                </a:solidFill>
              </a:rPr>
              <a:t>ș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ov</a:t>
            </a:r>
            <a:r>
              <a:rPr lang="en-GB" sz="400" b="1" dirty="0">
                <a:solidFill>
                  <a:sysClr val="windowText" lastClr="000000"/>
                </a:solidFill>
              </a:rPr>
              <a:t>, </a:t>
            </a:r>
          </a:p>
          <a:p>
            <a:pPr algn="ctr" eaLnBrk="0" hangingPunct="0"/>
            <a:r>
              <a:rPr lang="en-GB" sz="400" b="1" dirty="0">
                <a:solidFill>
                  <a:sysClr val="windowText" lastClr="000000"/>
                </a:solidFill>
              </a:rPr>
              <a:t>km 13+800 - km 42+850; </a:t>
            </a:r>
          </a:p>
          <a:p>
            <a:pPr algn="ctr" eaLnBrk="0" hangingPunct="0"/>
            <a:r>
              <a:rPr lang="en-GB" sz="400" b="1" dirty="0">
                <a:solidFill>
                  <a:sysClr val="windowText" lastClr="000000"/>
                </a:solidFill>
              </a:rPr>
              <a:t>km 54+050 - km 128+250</a:t>
            </a:r>
          </a:p>
          <a:p>
            <a:pPr algn="ctr" eaLnBrk="0" hangingPunct="0"/>
            <a:r>
              <a:rPr lang="en-GB" sz="400" b="1" dirty="0">
                <a:solidFill>
                  <a:sysClr val="windowText" lastClr="000000"/>
                </a:solidFill>
              </a:rPr>
              <a:t>Lungime: 103,25 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km</a:t>
            </a:r>
          </a:p>
          <a:p>
            <a:pPr algn="ctr" eaLnBrk="0" hangingPunct="0"/>
            <a:r>
              <a:rPr lang="en-GB" sz="400" b="1" dirty="0" err="1" smtClean="0">
                <a:solidFill>
                  <a:sysClr val="windowText" lastClr="000000"/>
                </a:solidFill>
              </a:rPr>
              <a:t>Valoare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: 275.864.055,60 lei</a:t>
            </a:r>
          </a:p>
          <a:p>
            <a:pPr algn="ctr" eaLnBrk="0" hangingPunct="0"/>
            <a:r>
              <a:rPr lang="en-GB" sz="400" b="1" dirty="0" err="1" smtClean="0">
                <a:solidFill>
                  <a:sysClr val="windowText" lastClr="000000"/>
                </a:solidFill>
              </a:rPr>
              <a:t>Termen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finalizare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:  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septembrie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2016 – 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proiect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fazat</a:t>
            </a:r>
            <a:endParaRPr lang="en-GB" sz="400" b="1" dirty="0">
              <a:solidFill>
                <a:sysClr val="windowText" lastClr="000000"/>
              </a:solidFill>
            </a:endParaRPr>
          </a:p>
        </p:txBody>
      </p:sp>
      <p:sp>
        <p:nvSpPr>
          <p:cNvPr id="44098" name="Oval 58"/>
          <p:cNvSpPr>
            <a:spLocks noChangeArrowheads="1"/>
          </p:cNvSpPr>
          <p:nvPr/>
        </p:nvSpPr>
        <p:spPr bwMode="auto">
          <a:xfrm>
            <a:off x="2484405" y="5384824"/>
            <a:ext cx="46038" cy="460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44100" name="AutoShape 72"/>
          <p:cNvSpPr>
            <a:spLocks noChangeAspect="1" noChangeArrowheads="1"/>
          </p:cNvSpPr>
          <p:nvPr/>
        </p:nvSpPr>
        <p:spPr bwMode="auto">
          <a:xfrm>
            <a:off x="3398797" y="2219340"/>
            <a:ext cx="995357" cy="455613"/>
          </a:xfrm>
          <a:prstGeom prst="wedgeRectCallout">
            <a:avLst>
              <a:gd name="adj1" fmla="val -145606"/>
              <a:gd name="adj2" fmla="val 68484"/>
            </a:avLst>
          </a:prstGeom>
          <a:solidFill>
            <a:schemeClr val="accent3">
              <a:lumMod val="40000"/>
              <a:lumOff val="6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 anchor="ctr" anchorCtr="1"/>
          <a:lstStyle/>
          <a:p>
            <a:pPr algn="ctr" eaLnBrk="0" hangingPunct="0"/>
            <a:r>
              <a:rPr lang="en-GB" sz="400" b="1" dirty="0">
                <a:solidFill>
                  <a:sysClr val="windowText" lastClr="000000"/>
                </a:solidFill>
              </a:rPr>
              <a:t>DN 76, 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V</a:t>
            </a:r>
            <a:r>
              <a:rPr lang="ro-RO" sz="400" b="1" dirty="0" smtClean="0">
                <a:solidFill>
                  <a:sysClr val="windowText" lastClr="000000"/>
                </a:solidFill>
              </a:rPr>
              <a:t>â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rfurile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</a:t>
            </a:r>
            <a:r>
              <a:rPr lang="en-GB" sz="400" b="1" dirty="0">
                <a:solidFill>
                  <a:sysClr val="windowText" lastClr="000000"/>
                </a:solidFill>
              </a:rPr>
              <a:t>– </a:t>
            </a:r>
            <a:r>
              <a:rPr lang="ro-RO" sz="400" b="1" dirty="0" smtClean="0">
                <a:solidFill>
                  <a:sysClr val="windowText" lastClr="000000"/>
                </a:solidFill>
              </a:rPr>
              <a:t>Șt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ei</a:t>
            </a:r>
            <a:r>
              <a:rPr lang="en-GB" sz="400" b="1" dirty="0">
                <a:solidFill>
                  <a:sysClr val="windowText" lastClr="000000"/>
                </a:solidFill>
              </a:rPr>
              <a:t>, </a:t>
            </a:r>
          </a:p>
          <a:p>
            <a:pPr algn="ctr" eaLnBrk="0" hangingPunct="0"/>
            <a:r>
              <a:rPr lang="en-GB" sz="400" b="1" dirty="0">
                <a:solidFill>
                  <a:sysClr val="windowText" lastClr="000000"/>
                </a:solidFill>
              </a:rPr>
              <a:t>Km 69+350 – 102+660</a:t>
            </a:r>
          </a:p>
          <a:p>
            <a:pPr algn="ctr" eaLnBrk="0" hangingPunct="0"/>
            <a:r>
              <a:rPr lang="en-GB" sz="400" b="1" dirty="0" err="1">
                <a:solidFill>
                  <a:sysClr val="windowText" lastClr="000000"/>
                </a:solidFill>
              </a:rPr>
              <a:t>Lungime</a:t>
            </a:r>
            <a:r>
              <a:rPr lang="en-GB" sz="400" b="1" dirty="0">
                <a:solidFill>
                  <a:sysClr val="windowText" lastClr="000000"/>
                </a:solidFill>
              </a:rPr>
              <a:t>: 33,31 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km</a:t>
            </a:r>
          </a:p>
          <a:p>
            <a:pPr algn="ctr" eaLnBrk="0" hangingPunct="0"/>
            <a:r>
              <a:rPr lang="en-GB" sz="400" b="1" dirty="0" err="1" smtClean="0">
                <a:solidFill>
                  <a:sysClr val="windowText" lastClr="000000"/>
                </a:solidFill>
              </a:rPr>
              <a:t>Valoare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: 170.868.859,22 lei</a:t>
            </a:r>
          </a:p>
          <a:p>
            <a:pPr algn="ctr" eaLnBrk="0" hangingPunct="0"/>
            <a:r>
              <a:rPr lang="en-GB" sz="400" b="1" dirty="0" err="1" smtClean="0">
                <a:solidFill>
                  <a:sysClr val="windowText" lastClr="000000"/>
                </a:solidFill>
              </a:rPr>
              <a:t>Termen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finalizare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</a:t>
            </a:r>
            <a:r>
              <a:rPr lang="en-US" sz="400" b="1" dirty="0" err="1" smtClean="0">
                <a:solidFill>
                  <a:sysClr val="windowText" lastClr="000000"/>
                </a:solidFill>
              </a:rPr>
              <a:t>estimat</a:t>
            </a:r>
            <a:r>
              <a:rPr lang="en-US" sz="400" b="1" dirty="0" smtClean="0">
                <a:solidFill>
                  <a:sysClr val="windowText" lastClr="000000"/>
                </a:solidFill>
              </a:rPr>
              <a:t>: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noiembrie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2015</a:t>
            </a:r>
            <a:endParaRPr lang="en-GB" sz="400" b="1" dirty="0">
              <a:solidFill>
                <a:sysClr val="windowText" lastClr="000000"/>
              </a:solidFill>
            </a:endParaRPr>
          </a:p>
        </p:txBody>
      </p:sp>
      <p:sp>
        <p:nvSpPr>
          <p:cNvPr id="44102" name="Freeform 78"/>
          <p:cNvSpPr>
            <a:spLocks/>
          </p:cNvSpPr>
          <p:nvPr/>
        </p:nvSpPr>
        <p:spPr bwMode="auto">
          <a:xfrm>
            <a:off x="3224180" y="5710262"/>
            <a:ext cx="344488" cy="344487"/>
          </a:xfrm>
          <a:custGeom>
            <a:avLst/>
            <a:gdLst>
              <a:gd name="T0" fmla="*/ 0 w 217"/>
              <a:gd name="T1" fmla="*/ 2147483647 h 217"/>
              <a:gd name="T2" fmla="*/ 2147483647 w 217"/>
              <a:gd name="T3" fmla="*/ 2147483647 h 217"/>
              <a:gd name="T4" fmla="*/ 2147483647 w 217"/>
              <a:gd name="T5" fmla="*/ 2147483647 h 217"/>
              <a:gd name="T6" fmla="*/ 2147483647 w 217"/>
              <a:gd name="T7" fmla="*/ 2147483647 h 217"/>
              <a:gd name="T8" fmla="*/ 2147483647 w 217"/>
              <a:gd name="T9" fmla="*/ 2147483647 h 217"/>
              <a:gd name="T10" fmla="*/ 2147483647 w 217"/>
              <a:gd name="T11" fmla="*/ 2147483647 h 217"/>
              <a:gd name="T12" fmla="*/ 2147483647 w 217"/>
              <a:gd name="T13" fmla="*/ 0 h 21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7"/>
              <a:gd name="T22" fmla="*/ 0 h 217"/>
              <a:gd name="T23" fmla="*/ 217 w 217"/>
              <a:gd name="T24" fmla="*/ 217 h 21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7" h="217">
                <a:moveTo>
                  <a:pt x="0" y="217"/>
                </a:moveTo>
                <a:cubicBezTo>
                  <a:pt x="30" y="194"/>
                  <a:pt x="38" y="183"/>
                  <a:pt x="74" y="194"/>
                </a:cubicBezTo>
                <a:cubicBezTo>
                  <a:pt x="82" y="199"/>
                  <a:pt x="88" y="208"/>
                  <a:pt x="97" y="209"/>
                </a:cubicBezTo>
                <a:cubicBezTo>
                  <a:pt x="143" y="216"/>
                  <a:pt x="125" y="179"/>
                  <a:pt x="157" y="157"/>
                </a:cubicBezTo>
                <a:cubicBezTo>
                  <a:pt x="188" y="136"/>
                  <a:pt x="173" y="148"/>
                  <a:pt x="202" y="119"/>
                </a:cubicBezTo>
                <a:cubicBezTo>
                  <a:pt x="205" y="110"/>
                  <a:pt x="217" y="73"/>
                  <a:pt x="217" y="67"/>
                </a:cubicBezTo>
                <a:cubicBezTo>
                  <a:pt x="217" y="45"/>
                  <a:pt x="209" y="0"/>
                  <a:pt x="209" y="0"/>
                </a:cubicBezTo>
              </a:path>
            </a:pathLst>
          </a:custGeom>
          <a:noFill/>
          <a:ln w="63500">
            <a:solidFill>
              <a:srgbClr val="007635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103" name="AutoShape 79"/>
          <p:cNvSpPr>
            <a:spLocks noChangeAspect="1" noChangeArrowheads="1"/>
          </p:cNvSpPr>
          <p:nvPr/>
        </p:nvSpPr>
        <p:spPr bwMode="auto">
          <a:xfrm>
            <a:off x="4398929" y="6076992"/>
            <a:ext cx="785818" cy="395310"/>
          </a:xfrm>
          <a:prstGeom prst="wedgeRectCallout">
            <a:avLst>
              <a:gd name="adj1" fmla="val -160087"/>
              <a:gd name="adj2" fmla="val -78957"/>
            </a:avLst>
          </a:prstGeom>
          <a:solidFill>
            <a:schemeClr val="accent3">
              <a:lumMod val="40000"/>
              <a:lumOff val="6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 anchor="ctr" anchorCtr="1"/>
          <a:lstStyle/>
          <a:p>
            <a:pPr algn="ctr" eaLnBrk="0" hangingPunct="0"/>
            <a:r>
              <a:rPr lang="en-GB" sz="400" b="1" dirty="0">
                <a:solidFill>
                  <a:sysClr val="windowText" lastClr="000000"/>
                </a:solidFill>
              </a:rPr>
              <a:t>DN 56, Craiova – Galicia Mare, </a:t>
            </a:r>
          </a:p>
          <a:p>
            <a:pPr algn="ctr" eaLnBrk="0" hangingPunct="0"/>
            <a:r>
              <a:rPr lang="en-GB" sz="400" b="1" dirty="0">
                <a:solidFill>
                  <a:sysClr val="windowText" lastClr="000000"/>
                </a:solidFill>
              </a:rPr>
              <a:t>Km 0+000 – 47+000</a:t>
            </a:r>
          </a:p>
          <a:p>
            <a:pPr algn="ctr" eaLnBrk="0" hangingPunct="0"/>
            <a:r>
              <a:rPr lang="en-GB" sz="400" b="1" dirty="0">
                <a:solidFill>
                  <a:sysClr val="windowText" lastClr="000000"/>
                </a:solidFill>
              </a:rPr>
              <a:t>Lungime: 47 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km</a:t>
            </a:r>
          </a:p>
          <a:p>
            <a:pPr algn="ctr" eaLnBrk="0" hangingPunct="0"/>
            <a:r>
              <a:rPr lang="en-GB" sz="400" b="1" dirty="0" err="1" smtClean="0">
                <a:solidFill>
                  <a:sysClr val="windowText" lastClr="000000"/>
                </a:solidFill>
              </a:rPr>
              <a:t>Valoare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: 151.444.675,35 lei</a:t>
            </a:r>
          </a:p>
          <a:p>
            <a:pPr algn="ctr" eaLnBrk="0" hangingPunct="0"/>
            <a:r>
              <a:rPr lang="en-GB" sz="400" b="1" dirty="0" err="1" smtClean="0">
                <a:solidFill>
                  <a:sysClr val="windowText" lastClr="000000"/>
                </a:solidFill>
              </a:rPr>
              <a:t>Termen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finalizare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:</a:t>
            </a:r>
            <a:r>
              <a:rPr lang="en-US" sz="400" b="1" dirty="0" smtClean="0">
                <a:solidFill>
                  <a:sysClr val="windowText" lastClr="000000"/>
                </a:solidFill>
              </a:rPr>
              <a:t> </a:t>
            </a:r>
            <a:r>
              <a:rPr lang="en-US" sz="400" b="1" dirty="0" err="1" smtClean="0">
                <a:solidFill>
                  <a:sysClr val="windowText" lastClr="000000"/>
                </a:solidFill>
              </a:rPr>
              <a:t>estimat</a:t>
            </a:r>
            <a:r>
              <a:rPr lang="en-US" sz="400" b="1" dirty="0" smtClean="0">
                <a:solidFill>
                  <a:sysClr val="windowText" lastClr="000000"/>
                </a:solidFill>
              </a:rPr>
              <a:t>: 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octmbrie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2015</a:t>
            </a:r>
            <a:endParaRPr lang="en-GB" sz="400" b="1" dirty="0">
              <a:solidFill>
                <a:sysClr val="windowText" lastClr="000000"/>
              </a:solidFill>
            </a:endParaRPr>
          </a:p>
        </p:txBody>
      </p:sp>
      <p:sp>
        <p:nvSpPr>
          <p:cNvPr id="44104" name="AutoShape 81"/>
          <p:cNvSpPr>
            <a:spLocks noChangeAspect="1" noChangeArrowheads="1"/>
          </p:cNvSpPr>
          <p:nvPr/>
        </p:nvSpPr>
        <p:spPr bwMode="auto">
          <a:xfrm>
            <a:off x="3398797" y="1290646"/>
            <a:ext cx="1000132" cy="387350"/>
          </a:xfrm>
          <a:prstGeom prst="wedgeRectCallout">
            <a:avLst>
              <a:gd name="adj1" fmla="val -180920"/>
              <a:gd name="adj2" fmla="val 160570"/>
            </a:avLst>
          </a:prstGeom>
          <a:solidFill>
            <a:schemeClr val="accent3">
              <a:lumMod val="40000"/>
              <a:lumOff val="6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 anchor="ctr" anchorCtr="1"/>
          <a:lstStyle/>
          <a:p>
            <a:pPr algn="ctr" eaLnBrk="0" hangingPunct="0"/>
            <a:r>
              <a:rPr lang="en-GB" sz="400" b="1" dirty="0">
                <a:solidFill>
                  <a:sysClr val="windowText" lastClr="000000"/>
                </a:solidFill>
              </a:rPr>
              <a:t>DN 76, 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Beiu</a:t>
            </a:r>
            <a:r>
              <a:rPr lang="ro-RO" sz="400" b="1" dirty="0" smtClean="0">
                <a:solidFill>
                  <a:sysClr val="windowText" lastClr="000000"/>
                </a:solidFill>
              </a:rPr>
              <a:t>ș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– </a:t>
            </a:r>
            <a:r>
              <a:rPr lang="en-GB" sz="400" b="1" dirty="0">
                <a:solidFill>
                  <a:sysClr val="windowText" lastClr="000000"/>
                </a:solidFill>
              </a:rPr>
              <a:t>Oradea, </a:t>
            </a:r>
          </a:p>
          <a:p>
            <a:pPr algn="ctr" eaLnBrk="0" hangingPunct="0"/>
            <a:r>
              <a:rPr lang="en-GB" sz="400" b="1" dirty="0">
                <a:solidFill>
                  <a:sysClr val="windowText" lastClr="000000"/>
                </a:solidFill>
              </a:rPr>
              <a:t>km 133+660 – 184+390</a:t>
            </a:r>
          </a:p>
          <a:p>
            <a:pPr algn="ctr" eaLnBrk="0" hangingPunct="0"/>
            <a:r>
              <a:rPr lang="en-GB" sz="400" b="1" dirty="0" err="1">
                <a:solidFill>
                  <a:sysClr val="windowText" lastClr="000000"/>
                </a:solidFill>
              </a:rPr>
              <a:t>Lungime</a:t>
            </a:r>
            <a:r>
              <a:rPr lang="en-GB" sz="400" b="1" dirty="0">
                <a:solidFill>
                  <a:sysClr val="windowText" lastClr="000000"/>
                </a:solidFill>
              </a:rPr>
              <a:t>: 50,73 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km</a:t>
            </a:r>
          </a:p>
          <a:p>
            <a:pPr algn="ctr" eaLnBrk="0" hangingPunct="0"/>
            <a:r>
              <a:rPr lang="en-GB" sz="400" b="1" dirty="0" err="1" smtClean="0">
                <a:solidFill>
                  <a:sysClr val="windowText" lastClr="000000"/>
                </a:solidFill>
              </a:rPr>
              <a:t>Valoare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: 161.037.987,16 lei</a:t>
            </a:r>
          </a:p>
          <a:p>
            <a:pPr algn="ctr" eaLnBrk="0" hangingPunct="0"/>
            <a:r>
              <a:rPr lang="en-GB" sz="400" b="1" dirty="0" err="1" smtClean="0">
                <a:solidFill>
                  <a:sysClr val="windowText" lastClr="000000"/>
                </a:solidFill>
              </a:rPr>
              <a:t>Termen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finalizare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: august 2016  - 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proiect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fazat</a:t>
            </a:r>
            <a:endParaRPr lang="en-GB" sz="400" b="1" dirty="0" smtClean="0">
              <a:solidFill>
                <a:sysClr val="windowText" lastClr="000000"/>
              </a:solidFill>
            </a:endParaRPr>
          </a:p>
        </p:txBody>
      </p:sp>
      <p:sp>
        <p:nvSpPr>
          <p:cNvPr id="44106" name="AutoShape 83"/>
          <p:cNvSpPr>
            <a:spLocks noChangeAspect="1" noChangeArrowheads="1"/>
          </p:cNvSpPr>
          <p:nvPr/>
        </p:nvSpPr>
        <p:spPr bwMode="auto">
          <a:xfrm>
            <a:off x="1541409" y="4291042"/>
            <a:ext cx="1157310" cy="482600"/>
          </a:xfrm>
          <a:prstGeom prst="wedgeRectCallout">
            <a:avLst>
              <a:gd name="adj1" fmla="val 91417"/>
              <a:gd name="adj2" fmla="val -5558"/>
            </a:avLst>
          </a:prstGeom>
          <a:solidFill>
            <a:schemeClr val="accent3">
              <a:lumMod val="40000"/>
              <a:lumOff val="6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 anchor="ctr" anchorCtr="1"/>
          <a:lstStyle/>
          <a:p>
            <a:pPr algn="ctr" eaLnBrk="0" hangingPunct="0"/>
            <a:r>
              <a:rPr lang="en-GB" sz="400" b="1" dirty="0">
                <a:solidFill>
                  <a:sysClr val="windowText" lastClr="000000"/>
                </a:solidFill>
              </a:rPr>
              <a:t>DN 66, 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Bumbe</a:t>
            </a:r>
            <a:r>
              <a:rPr lang="ro-RO" sz="400" b="1" dirty="0" smtClean="0">
                <a:solidFill>
                  <a:sysClr val="windowText" lastClr="000000"/>
                </a:solidFill>
              </a:rPr>
              <a:t>ști 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Jiu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</a:t>
            </a:r>
            <a:r>
              <a:rPr lang="en-GB" sz="400" b="1" dirty="0">
                <a:solidFill>
                  <a:sysClr val="windowText" lastClr="000000"/>
                </a:solidFill>
              </a:rPr>
              <a:t>– 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Petro</a:t>
            </a:r>
            <a:r>
              <a:rPr lang="ro-RO" sz="400" b="1" dirty="0" smtClean="0">
                <a:solidFill>
                  <a:sysClr val="windowText" lastClr="000000"/>
                </a:solidFill>
              </a:rPr>
              <a:t>șa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ni</a:t>
            </a:r>
            <a:r>
              <a:rPr lang="en-GB" sz="400" b="1" dirty="0">
                <a:solidFill>
                  <a:sysClr val="windowText" lastClr="000000"/>
                </a:solidFill>
              </a:rPr>
              <a:t>, </a:t>
            </a:r>
          </a:p>
          <a:p>
            <a:pPr algn="ctr" eaLnBrk="0" hangingPunct="0"/>
            <a:r>
              <a:rPr lang="en-GB" sz="400" b="1" dirty="0">
                <a:solidFill>
                  <a:sysClr val="windowText" lastClr="000000"/>
                </a:solidFill>
              </a:rPr>
              <a:t>Km 93+500 – 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126+000</a:t>
            </a:r>
            <a:endParaRPr lang="en-GB" sz="400" b="1" dirty="0">
              <a:solidFill>
                <a:sysClr val="windowText" lastClr="000000"/>
              </a:solidFill>
            </a:endParaRPr>
          </a:p>
          <a:p>
            <a:pPr algn="ctr" eaLnBrk="0" hangingPunct="0"/>
            <a:r>
              <a:rPr lang="en-GB" sz="400" b="1" dirty="0" err="1">
                <a:solidFill>
                  <a:sysClr val="windowText" lastClr="000000"/>
                </a:solidFill>
              </a:rPr>
              <a:t>Lungime</a:t>
            </a:r>
            <a:r>
              <a:rPr lang="en-GB" sz="400" b="1" dirty="0">
                <a:solidFill>
                  <a:sysClr val="windowText" lastClr="000000"/>
                </a:solidFill>
              </a:rPr>
              <a:t>: 32,50 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km</a:t>
            </a:r>
          </a:p>
          <a:p>
            <a:pPr algn="ctr" eaLnBrk="0" hangingPunct="0"/>
            <a:r>
              <a:rPr lang="en-GB" sz="400" b="1" dirty="0" err="1" smtClean="0">
                <a:solidFill>
                  <a:sysClr val="windowText" lastClr="000000"/>
                </a:solidFill>
              </a:rPr>
              <a:t>Valoare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: 179.705.919,89 lei</a:t>
            </a:r>
          </a:p>
          <a:p>
            <a:pPr algn="ctr" eaLnBrk="0" hangingPunct="0"/>
            <a:r>
              <a:rPr lang="en-GB" sz="400" b="1" dirty="0" err="1" smtClean="0">
                <a:solidFill>
                  <a:sysClr val="windowText" lastClr="000000"/>
                </a:solidFill>
              </a:rPr>
              <a:t>Termen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finalizare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: 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mai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2016 – 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proiect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fazat</a:t>
            </a:r>
            <a:endParaRPr lang="en-GB" sz="400" b="1" dirty="0">
              <a:solidFill>
                <a:sysClr val="windowText" lastClr="000000"/>
              </a:solidFill>
            </a:endParaRPr>
          </a:p>
        </p:txBody>
      </p:sp>
      <p:sp>
        <p:nvSpPr>
          <p:cNvPr id="44107" name="Oval 84"/>
          <p:cNvSpPr>
            <a:spLocks noChangeArrowheads="1"/>
          </p:cNvSpPr>
          <p:nvPr/>
        </p:nvSpPr>
        <p:spPr bwMode="auto">
          <a:xfrm>
            <a:off x="3151155" y="4241824"/>
            <a:ext cx="46038" cy="460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44108" name="Freeform 85"/>
          <p:cNvSpPr>
            <a:spLocks/>
          </p:cNvSpPr>
          <p:nvPr/>
        </p:nvSpPr>
        <p:spPr bwMode="auto">
          <a:xfrm>
            <a:off x="3167032" y="4224366"/>
            <a:ext cx="28575" cy="323850"/>
          </a:xfrm>
          <a:custGeom>
            <a:avLst/>
            <a:gdLst>
              <a:gd name="T0" fmla="*/ 2147483647 w 18"/>
              <a:gd name="T1" fmla="*/ 2147483647 h 204"/>
              <a:gd name="T2" fmla="*/ 2147483647 w 18"/>
              <a:gd name="T3" fmla="*/ 0 h 204"/>
              <a:gd name="T4" fmla="*/ 0 60000 65536"/>
              <a:gd name="T5" fmla="*/ 0 60000 65536"/>
              <a:gd name="T6" fmla="*/ 0 w 18"/>
              <a:gd name="T7" fmla="*/ 0 h 204"/>
              <a:gd name="T8" fmla="*/ 18 w 18"/>
              <a:gd name="T9" fmla="*/ 204 h 20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8" h="204">
                <a:moveTo>
                  <a:pt x="14" y="204"/>
                </a:moveTo>
                <a:cubicBezTo>
                  <a:pt x="0" y="133"/>
                  <a:pt x="18" y="68"/>
                  <a:pt x="18" y="0"/>
                </a:cubicBezTo>
              </a:path>
            </a:pathLst>
          </a:custGeom>
          <a:noFill/>
          <a:ln w="63500">
            <a:solidFill>
              <a:srgbClr val="007635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109" name="Freeform 86"/>
          <p:cNvSpPr>
            <a:spLocks/>
          </p:cNvSpPr>
          <p:nvPr/>
        </p:nvSpPr>
        <p:spPr bwMode="auto">
          <a:xfrm>
            <a:off x="2760630" y="6062052"/>
            <a:ext cx="439738" cy="214312"/>
          </a:xfrm>
          <a:custGeom>
            <a:avLst/>
            <a:gdLst>
              <a:gd name="T0" fmla="*/ 0 w 277"/>
              <a:gd name="T1" fmla="*/ 2147483647 h 135"/>
              <a:gd name="T2" fmla="*/ 2147483647 w 277"/>
              <a:gd name="T3" fmla="*/ 2147483647 h 135"/>
              <a:gd name="T4" fmla="*/ 2147483647 w 277"/>
              <a:gd name="T5" fmla="*/ 2147483647 h 135"/>
              <a:gd name="T6" fmla="*/ 2147483647 w 277"/>
              <a:gd name="T7" fmla="*/ 2147483647 h 135"/>
              <a:gd name="T8" fmla="*/ 2147483647 w 277"/>
              <a:gd name="T9" fmla="*/ 2147483647 h 135"/>
              <a:gd name="T10" fmla="*/ 2147483647 w 277"/>
              <a:gd name="T11" fmla="*/ 2147483647 h 135"/>
              <a:gd name="T12" fmla="*/ 2147483647 w 277"/>
              <a:gd name="T13" fmla="*/ 2147483647 h 135"/>
              <a:gd name="T14" fmla="*/ 2147483647 w 277"/>
              <a:gd name="T15" fmla="*/ 2147483647 h 135"/>
              <a:gd name="T16" fmla="*/ 2147483647 w 277"/>
              <a:gd name="T17" fmla="*/ 0 h 13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77"/>
              <a:gd name="T28" fmla="*/ 0 h 135"/>
              <a:gd name="T29" fmla="*/ 277 w 277"/>
              <a:gd name="T30" fmla="*/ 135 h 13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77" h="135">
                <a:moveTo>
                  <a:pt x="0" y="135"/>
                </a:moveTo>
                <a:cubicBezTo>
                  <a:pt x="7" y="130"/>
                  <a:pt x="14" y="123"/>
                  <a:pt x="22" y="120"/>
                </a:cubicBezTo>
                <a:cubicBezTo>
                  <a:pt x="34" y="115"/>
                  <a:pt x="48" y="118"/>
                  <a:pt x="60" y="112"/>
                </a:cubicBezTo>
                <a:cubicBezTo>
                  <a:pt x="69" y="107"/>
                  <a:pt x="73" y="95"/>
                  <a:pt x="82" y="90"/>
                </a:cubicBezTo>
                <a:cubicBezTo>
                  <a:pt x="109" y="75"/>
                  <a:pt x="149" y="69"/>
                  <a:pt x="179" y="60"/>
                </a:cubicBezTo>
                <a:cubicBezTo>
                  <a:pt x="187" y="55"/>
                  <a:pt x="194" y="49"/>
                  <a:pt x="202" y="45"/>
                </a:cubicBezTo>
                <a:cubicBezTo>
                  <a:pt x="211" y="41"/>
                  <a:pt x="223" y="44"/>
                  <a:pt x="232" y="38"/>
                </a:cubicBezTo>
                <a:cubicBezTo>
                  <a:pt x="240" y="33"/>
                  <a:pt x="240" y="21"/>
                  <a:pt x="247" y="15"/>
                </a:cubicBezTo>
                <a:cubicBezTo>
                  <a:pt x="266" y="0"/>
                  <a:pt x="277" y="17"/>
                  <a:pt x="262" y="0"/>
                </a:cubicBezTo>
              </a:path>
            </a:pathLst>
          </a:custGeom>
          <a:noFill/>
          <a:ln w="63500">
            <a:solidFill>
              <a:srgbClr val="007635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110" name="AutoShape 87"/>
          <p:cNvSpPr>
            <a:spLocks noChangeAspect="1" noChangeArrowheads="1"/>
          </p:cNvSpPr>
          <p:nvPr/>
        </p:nvSpPr>
        <p:spPr bwMode="auto">
          <a:xfrm>
            <a:off x="2897155" y="6291306"/>
            <a:ext cx="1073146" cy="357189"/>
          </a:xfrm>
          <a:prstGeom prst="wedgeRectCallout">
            <a:avLst>
              <a:gd name="adj1" fmla="val -43681"/>
              <a:gd name="adj2" fmla="val -71907"/>
            </a:avLst>
          </a:prstGeom>
          <a:solidFill>
            <a:schemeClr val="accent3">
              <a:lumMod val="40000"/>
              <a:lumOff val="6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 anchor="ctr" anchorCtr="1"/>
          <a:lstStyle/>
          <a:p>
            <a:pPr algn="ctr" eaLnBrk="0" hangingPunct="0"/>
            <a:r>
              <a:rPr lang="en-GB" sz="400" b="1" dirty="0">
                <a:solidFill>
                  <a:sysClr val="windowText" lastClr="000000"/>
                </a:solidFill>
              </a:rPr>
              <a:t>DN 56, Galicia Mare – Calafat, </a:t>
            </a:r>
          </a:p>
          <a:p>
            <a:pPr algn="ctr" eaLnBrk="0" hangingPunct="0"/>
            <a:r>
              <a:rPr lang="en-GB" sz="400" b="1" dirty="0">
                <a:solidFill>
                  <a:sysClr val="windowText" lastClr="000000"/>
                </a:solidFill>
              </a:rPr>
              <a:t>Km 47+000 – 84+020</a:t>
            </a:r>
          </a:p>
          <a:p>
            <a:pPr algn="ctr" eaLnBrk="0" hangingPunct="0"/>
            <a:r>
              <a:rPr lang="en-GB" sz="400" b="1" dirty="0">
                <a:solidFill>
                  <a:sysClr val="windowText" lastClr="000000"/>
                </a:solidFill>
              </a:rPr>
              <a:t>Lungime: 37,02 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km</a:t>
            </a:r>
          </a:p>
          <a:p>
            <a:pPr algn="ctr" eaLnBrk="0" hangingPunct="0"/>
            <a:r>
              <a:rPr lang="en-GB" sz="400" b="1" dirty="0" err="1" smtClean="0">
                <a:solidFill>
                  <a:sysClr val="windowText" lastClr="000000"/>
                </a:solidFill>
              </a:rPr>
              <a:t>Valoare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: 81.947.643,47 lei</a:t>
            </a:r>
          </a:p>
          <a:p>
            <a:pPr algn="ctr" eaLnBrk="0" hangingPunct="0"/>
            <a:r>
              <a:rPr lang="en-GB" sz="400" b="1" dirty="0" err="1" smtClean="0">
                <a:solidFill>
                  <a:sysClr val="windowText" lastClr="000000"/>
                </a:solidFill>
              </a:rPr>
              <a:t>Termen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finalizare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</a:t>
            </a:r>
            <a:r>
              <a:rPr lang="en-US" sz="400" b="1" dirty="0" err="1" smtClean="0">
                <a:solidFill>
                  <a:sysClr val="windowText" lastClr="000000"/>
                </a:solidFill>
              </a:rPr>
              <a:t>estimat</a:t>
            </a:r>
            <a:r>
              <a:rPr lang="en-US" sz="400" b="1" dirty="0" smtClean="0">
                <a:solidFill>
                  <a:sysClr val="windowText" lastClr="000000"/>
                </a:solidFill>
              </a:rPr>
              <a:t>: 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noiembrie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2015</a:t>
            </a:r>
          </a:p>
        </p:txBody>
      </p:sp>
      <p:sp>
        <p:nvSpPr>
          <p:cNvPr id="44111" name="Oval 88"/>
          <p:cNvSpPr>
            <a:spLocks noChangeArrowheads="1"/>
          </p:cNvSpPr>
          <p:nvPr/>
        </p:nvSpPr>
        <p:spPr bwMode="auto">
          <a:xfrm>
            <a:off x="2713005" y="6261124"/>
            <a:ext cx="46038" cy="460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44112" name="Oval 89"/>
          <p:cNvSpPr>
            <a:spLocks noChangeArrowheads="1"/>
          </p:cNvSpPr>
          <p:nvPr/>
        </p:nvSpPr>
        <p:spPr bwMode="auto">
          <a:xfrm>
            <a:off x="3179730" y="6078562"/>
            <a:ext cx="44450" cy="460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44113" name="Oval 90"/>
          <p:cNvSpPr>
            <a:spLocks noChangeArrowheads="1"/>
          </p:cNvSpPr>
          <p:nvPr/>
        </p:nvSpPr>
        <p:spPr bwMode="auto">
          <a:xfrm>
            <a:off x="3535330" y="5778524"/>
            <a:ext cx="44450" cy="460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44117" name="AutoShape 99"/>
          <p:cNvSpPr>
            <a:spLocks noChangeAspect="1" noChangeArrowheads="1"/>
          </p:cNvSpPr>
          <p:nvPr/>
        </p:nvSpPr>
        <p:spPr bwMode="auto">
          <a:xfrm>
            <a:off x="3398797" y="2790844"/>
            <a:ext cx="1000132" cy="357190"/>
          </a:xfrm>
          <a:prstGeom prst="wedgeRectCallout">
            <a:avLst>
              <a:gd name="adj1" fmla="val -135286"/>
              <a:gd name="adj2" fmla="val 25446"/>
            </a:avLst>
          </a:prstGeom>
          <a:solidFill>
            <a:schemeClr val="accent3">
              <a:lumMod val="40000"/>
              <a:lumOff val="6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 anchor="ctr" anchorCtr="1"/>
          <a:lstStyle/>
          <a:p>
            <a:pPr algn="ctr" eaLnBrk="0" hangingPunct="0"/>
            <a:r>
              <a:rPr lang="en-GB" sz="400" b="1" dirty="0">
                <a:solidFill>
                  <a:sysClr val="windowText" lastClr="000000"/>
                </a:solidFill>
              </a:rPr>
              <a:t>DN 76, Brad – 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Ione</a:t>
            </a:r>
            <a:r>
              <a:rPr lang="ro-RO" sz="400" b="1" dirty="0" smtClean="0">
                <a:solidFill>
                  <a:sysClr val="windowText" lastClr="000000"/>
                </a:solidFill>
              </a:rPr>
              <a:t>ș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ti</a:t>
            </a:r>
            <a:r>
              <a:rPr lang="en-GB" sz="400" b="1" dirty="0">
                <a:solidFill>
                  <a:sysClr val="windowText" lastClr="000000"/>
                </a:solidFill>
              </a:rPr>
              <a:t>, </a:t>
            </a:r>
          </a:p>
          <a:p>
            <a:pPr algn="ctr" eaLnBrk="0" hangingPunct="0"/>
            <a:r>
              <a:rPr lang="en-GB" sz="400" b="1" dirty="0">
                <a:solidFill>
                  <a:sysClr val="windowText" lastClr="000000"/>
                </a:solidFill>
              </a:rPr>
              <a:t>Km 30+436 – km 55+425</a:t>
            </a:r>
          </a:p>
          <a:p>
            <a:pPr algn="ctr" eaLnBrk="0" hangingPunct="0"/>
            <a:r>
              <a:rPr lang="en-GB" sz="400" b="1" dirty="0" err="1">
                <a:solidFill>
                  <a:sysClr val="windowText" lastClr="000000"/>
                </a:solidFill>
              </a:rPr>
              <a:t>Lungime</a:t>
            </a:r>
            <a:r>
              <a:rPr lang="en-GB" sz="400" b="1" dirty="0">
                <a:solidFill>
                  <a:sysClr val="windowText" lastClr="000000"/>
                </a:solidFill>
              </a:rPr>
              <a:t>: 19,99 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km</a:t>
            </a:r>
          </a:p>
          <a:p>
            <a:pPr algn="ctr" eaLnBrk="0" hangingPunct="0"/>
            <a:r>
              <a:rPr lang="en-GB" sz="400" b="1" dirty="0" err="1" smtClean="0">
                <a:solidFill>
                  <a:sysClr val="windowText" lastClr="000000"/>
                </a:solidFill>
              </a:rPr>
              <a:t>Valoare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: 64.990.352,16 lei</a:t>
            </a:r>
          </a:p>
          <a:p>
            <a:pPr algn="ctr" eaLnBrk="0" hangingPunct="0"/>
            <a:r>
              <a:rPr lang="en-GB" sz="400" b="1" dirty="0" err="1" smtClean="0">
                <a:solidFill>
                  <a:sysClr val="windowText" lastClr="000000"/>
                </a:solidFill>
              </a:rPr>
              <a:t>Termen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finalizare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</a:t>
            </a:r>
            <a:r>
              <a:rPr lang="en-US" sz="400" b="1" dirty="0" err="1" smtClean="0">
                <a:solidFill>
                  <a:sysClr val="windowText" lastClr="000000"/>
                </a:solidFill>
              </a:rPr>
              <a:t>estimat</a:t>
            </a:r>
            <a:r>
              <a:rPr lang="en-US" sz="400" b="1" dirty="0" smtClean="0">
                <a:solidFill>
                  <a:sysClr val="windowText" lastClr="000000"/>
                </a:solidFill>
              </a:rPr>
              <a:t>: 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octombrie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2015</a:t>
            </a:r>
          </a:p>
          <a:p>
            <a:pPr algn="ctr" eaLnBrk="0" hangingPunct="0"/>
            <a:endParaRPr lang="en-GB" sz="400" b="1" dirty="0">
              <a:solidFill>
                <a:sysClr val="windowText" lastClr="000000"/>
              </a:solidFill>
            </a:endParaRPr>
          </a:p>
        </p:txBody>
      </p:sp>
      <p:sp>
        <p:nvSpPr>
          <p:cNvPr id="44124" name="AutoShape 110"/>
          <p:cNvSpPr>
            <a:spLocks noChangeAspect="1" noChangeArrowheads="1"/>
          </p:cNvSpPr>
          <p:nvPr/>
        </p:nvSpPr>
        <p:spPr bwMode="auto">
          <a:xfrm>
            <a:off x="3398797" y="1790712"/>
            <a:ext cx="1011232" cy="376238"/>
          </a:xfrm>
          <a:prstGeom prst="wedgeRectCallout">
            <a:avLst>
              <a:gd name="adj1" fmla="val -156008"/>
              <a:gd name="adj2" fmla="val 123694"/>
            </a:avLst>
          </a:prstGeom>
          <a:solidFill>
            <a:schemeClr val="accent3">
              <a:lumMod val="40000"/>
              <a:lumOff val="6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 anchor="ctr" anchorCtr="1"/>
          <a:lstStyle/>
          <a:p>
            <a:pPr algn="ctr" eaLnBrk="0" hangingPunct="0"/>
            <a:r>
              <a:rPr lang="en-GB" sz="400" b="1" dirty="0">
                <a:solidFill>
                  <a:sysClr val="windowText" lastClr="000000"/>
                </a:solidFill>
              </a:rPr>
              <a:t>DN 76, </a:t>
            </a:r>
            <a:r>
              <a:rPr lang="en-GB" sz="400" b="1" dirty="0" err="1">
                <a:solidFill>
                  <a:sysClr val="windowText" lastClr="000000"/>
                </a:solidFill>
              </a:rPr>
              <a:t>Stei</a:t>
            </a:r>
            <a:r>
              <a:rPr lang="en-GB" sz="400" b="1" dirty="0">
                <a:solidFill>
                  <a:sysClr val="windowText" lastClr="000000"/>
                </a:solidFill>
              </a:rPr>
              <a:t> – 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Beiu</a:t>
            </a:r>
            <a:r>
              <a:rPr lang="ro-RO" sz="400" b="1" dirty="0" smtClean="0">
                <a:solidFill>
                  <a:sysClr val="windowText" lastClr="000000"/>
                </a:solidFill>
              </a:rPr>
              <a:t>ș</a:t>
            </a:r>
            <a:endParaRPr lang="en-GB" sz="400" b="1" dirty="0">
              <a:solidFill>
                <a:sysClr val="windowText" lastClr="000000"/>
              </a:solidFill>
            </a:endParaRPr>
          </a:p>
          <a:p>
            <a:pPr algn="ctr" eaLnBrk="0" hangingPunct="0"/>
            <a:r>
              <a:rPr lang="en-GB" sz="400" b="1" dirty="0">
                <a:solidFill>
                  <a:sysClr val="windowText" lastClr="000000"/>
                </a:solidFill>
              </a:rPr>
              <a:t>Km 102+660 – 133+660</a:t>
            </a:r>
          </a:p>
          <a:p>
            <a:pPr algn="ctr" eaLnBrk="0" hangingPunct="0"/>
            <a:r>
              <a:rPr lang="en-GB" sz="400" b="1" dirty="0" err="1">
                <a:solidFill>
                  <a:sysClr val="windowText" lastClr="000000"/>
                </a:solidFill>
              </a:rPr>
              <a:t>Lungime</a:t>
            </a:r>
            <a:r>
              <a:rPr lang="en-GB" sz="400" b="1" dirty="0">
                <a:solidFill>
                  <a:sysClr val="windowText" lastClr="000000"/>
                </a:solidFill>
              </a:rPr>
              <a:t>: 31 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km</a:t>
            </a:r>
          </a:p>
          <a:p>
            <a:pPr algn="ctr" eaLnBrk="0" hangingPunct="0"/>
            <a:r>
              <a:rPr lang="en-GB" sz="400" b="1" dirty="0" err="1" smtClean="0">
                <a:solidFill>
                  <a:sysClr val="windowText" lastClr="000000"/>
                </a:solidFill>
              </a:rPr>
              <a:t>Valoare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: 99.586.550,44 lei</a:t>
            </a:r>
          </a:p>
          <a:p>
            <a:pPr algn="ctr" eaLnBrk="0" hangingPunct="0"/>
            <a:r>
              <a:rPr lang="en-GB" sz="400" b="1" dirty="0" err="1" smtClean="0">
                <a:solidFill>
                  <a:sysClr val="windowText" lastClr="000000"/>
                </a:solidFill>
              </a:rPr>
              <a:t>Termen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finalizare</a:t>
            </a:r>
            <a:r>
              <a:rPr lang="en-US" sz="400" b="1" dirty="0" smtClean="0">
                <a:solidFill>
                  <a:sysClr val="windowText" lastClr="000000"/>
                </a:solidFill>
              </a:rPr>
              <a:t> </a:t>
            </a:r>
            <a:r>
              <a:rPr lang="en-US" sz="400" b="1" dirty="0" err="1" smtClean="0">
                <a:solidFill>
                  <a:sysClr val="windowText" lastClr="000000"/>
                </a:solidFill>
              </a:rPr>
              <a:t>estimat</a:t>
            </a:r>
            <a:r>
              <a:rPr lang="en-US" sz="400" b="1" dirty="0" smtClean="0">
                <a:solidFill>
                  <a:sysClr val="windowText" lastClr="000000"/>
                </a:solidFill>
              </a:rPr>
              <a:t>: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noiembrie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2015</a:t>
            </a:r>
            <a:endParaRPr lang="en-GB" sz="400" b="1" dirty="0">
              <a:solidFill>
                <a:sysClr val="windowText" lastClr="000000"/>
              </a:solidFill>
            </a:endParaRPr>
          </a:p>
        </p:txBody>
      </p:sp>
      <p:sp>
        <p:nvSpPr>
          <p:cNvPr id="44125" name="Freeform 113"/>
          <p:cNvSpPr>
            <a:spLocks/>
          </p:cNvSpPr>
          <p:nvPr/>
        </p:nvSpPr>
        <p:spPr bwMode="auto">
          <a:xfrm>
            <a:off x="3003520" y="4548216"/>
            <a:ext cx="187325" cy="347663"/>
          </a:xfrm>
          <a:custGeom>
            <a:avLst/>
            <a:gdLst>
              <a:gd name="T0" fmla="*/ 0 w 118"/>
              <a:gd name="T1" fmla="*/ 2147483647 h 200"/>
              <a:gd name="T2" fmla="*/ 2147483647 w 118"/>
              <a:gd name="T3" fmla="*/ 2147483647 h 200"/>
              <a:gd name="T4" fmla="*/ 2147483647 w 118"/>
              <a:gd name="T5" fmla="*/ 2147483647 h 200"/>
              <a:gd name="T6" fmla="*/ 2147483647 w 118"/>
              <a:gd name="T7" fmla="*/ 2147483647 h 200"/>
              <a:gd name="T8" fmla="*/ 2147483647 w 118"/>
              <a:gd name="T9" fmla="*/ 2147483647 h 200"/>
              <a:gd name="T10" fmla="*/ 2147483647 w 118"/>
              <a:gd name="T11" fmla="*/ 0 h 2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8"/>
              <a:gd name="T19" fmla="*/ 0 h 200"/>
              <a:gd name="T20" fmla="*/ 118 w 118"/>
              <a:gd name="T21" fmla="*/ 200 h 2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8" h="200">
                <a:moveTo>
                  <a:pt x="0" y="200"/>
                </a:moveTo>
                <a:cubicBezTo>
                  <a:pt x="5" y="172"/>
                  <a:pt x="17" y="159"/>
                  <a:pt x="40" y="144"/>
                </a:cubicBezTo>
                <a:cubicBezTo>
                  <a:pt x="45" y="136"/>
                  <a:pt x="55" y="130"/>
                  <a:pt x="56" y="120"/>
                </a:cubicBezTo>
                <a:cubicBezTo>
                  <a:pt x="60" y="95"/>
                  <a:pt x="58" y="74"/>
                  <a:pt x="80" y="60"/>
                </a:cubicBezTo>
                <a:cubicBezTo>
                  <a:pt x="89" y="46"/>
                  <a:pt x="100" y="40"/>
                  <a:pt x="112" y="28"/>
                </a:cubicBezTo>
                <a:cubicBezTo>
                  <a:pt x="118" y="11"/>
                  <a:pt x="116" y="20"/>
                  <a:pt x="116" y="0"/>
                </a:cubicBezTo>
              </a:path>
            </a:pathLst>
          </a:custGeom>
          <a:noFill/>
          <a:ln w="63500">
            <a:solidFill>
              <a:srgbClr val="007635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126" name="AutoShape 114"/>
          <p:cNvSpPr>
            <a:spLocks noChangeAspect="1" noChangeArrowheads="1"/>
          </p:cNvSpPr>
          <p:nvPr/>
        </p:nvSpPr>
        <p:spPr bwMode="auto">
          <a:xfrm>
            <a:off x="1541409" y="4791108"/>
            <a:ext cx="1143008" cy="420699"/>
          </a:xfrm>
          <a:prstGeom prst="wedgeRectCallout">
            <a:avLst>
              <a:gd name="adj1" fmla="val 81691"/>
              <a:gd name="adj2" fmla="val -36316"/>
            </a:avLst>
          </a:prstGeom>
          <a:solidFill>
            <a:schemeClr val="accent3">
              <a:lumMod val="40000"/>
              <a:lumOff val="6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 anchor="ctr" anchorCtr="1"/>
          <a:lstStyle/>
          <a:p>
            <a:pPr algn="ctr" eaLnBrk="0" hangingPunct="0"/>
            <a:r>
              <a:rPr lang="en-GB" sz="400" b="1" dirty="0">
                <a:solidFill>
                  <a:sysClr val="windowText" lastClr="000000"/>
                </a:solidFill>
              </a:rPr>
              <a:t>DN 66, </a:t>
            </a:r>
            <a:r>
              <a:rPr lang="en-GB" sz="400" b="1" dirty="0" err="1">
                <a:solidFill>
                  <a:sysClr val="windowText" lastClr="000000"/>
                </a:solidFill>
              </a:rPr>
              <a:t>Rovinari</a:t>
            </a:r>
            <a:r>
              <a:rPr lang="en-GB" sz="400" b="1" dirty="0">
                <a:solidFill>
                  <a:sysClr val="windowText" lastClr="000000"/>
                </a:solidFill>
              </a:rPr>
              <a:t> – 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Bumbe</a:t>
            </a:r>
            <a:r>
              <a:rPr lang="ro-RO" sz="400" b="1" dirty="0" smtClean="0">
                <a:solidFill>
                  <a:sysClr val="windowText" lastClr="000000"/>
                </a:solidFill>
              </a:rPr>
              <a:t>ș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ti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</a:t>
            </a:r>
            <a:r>
              <a:rPr lang="en-GB" sz="400" b="1" dirty="0" err="1">
                <a:solidFill>
                  <a:sysClr val="windowText" lastClr="000000"/>
                </a:solidFill>
              </a:rPr>
              <a:t>Jiu</a:t>
            </a:r>
            <a:endParaRPr lang="en-GB" sz="400" b="1" dirty="0">
              <a:solidFill>
                <a:sysClr val="windowText" lastClr="000000"/>
              </a:solidFill>
            </a:endParaRPr>
          </a:p>
          <a:p>
            <a:pPr algn="ctr" eaLnBrk="0" hangingPunct="0"/>
            <a:r>
              <a:rPr lang="en-GB" sz="400" b="1" dirty="0">
                <a:solidFill>
                  <a:sysClr val="windowText" lastClr="000000"/>
                </a:solidFill>
              </a:rPr>
              <a:t>Km 48+900 – 93+500</a:t>
            </a:r>
          </a:p>
          <a:p>
            <a:pPr algn="ctr" eaLnBrk="0" hangingPunct="0"/>
            <a:r>
              <a:rPr lang="en-GB" sz="400" b="1" dirty="0" err="1">
                <a:solidFill>
                  <a:sysClr val="windowText" lastClr="000000"/>
                </a:solidFill>
              </a:rPr>
              <a:t>Lungime</a:t>
            </a:r>
            <a:r>
              <a:rPr lang="en-GB" sz="400" b="1" dirty="0">
                <a:solidFill>
                  <a:sysClr val="windowText" lastClr="000000"/>
                </a:solidFill>
              </a:rPr>
              <a:t>: 44,60 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km</a:t>
            </a:r>
          </a:p>
          <a:p>
            <a:pPr algn="ctr" eaLnBrk="0" hangingPunct="0"/>
            <a:r>
              <a:rPr lang="en-GB" sz="400" b="1" dirty="0" err="1" smtClean="0">
                <a:solidFill>
                  <a:sysClr val="windowText" lastClr="000000"/>
                </a:solidFill>
              </a:rPr>
              <a:t>Valoare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: 117.975.702,95 lei</a:t>
            </a:r>
          </a:p>
          <a:p>
            <a:pPr algn="ctr" eaLnBrk="0" hangingPunct="0"/>
            <a:r>
              <a:rPr lang="en-GB" sz="400" b="1" dirty="0" err="1" smtClean="0">
                <a:solidFill>
                  <a:sysClr val="windowText" lastClr="000000"/>
                </a:solidFill>
              </a:rPr>
              <a:t>Termen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finalizare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</a:t>
            </a:r>
            <a:r>
              <a:rPr lang="en-US" sz="400" b="1" dirty="0" err="1" smtClean="0">
                <a:solidFill>
                  <a:sysClr val="windowText" lastClr="000000"/>
                </a:solidFill>
              </a:rPr>
              <a:t>estimat</a:t>
            </a:r>
            <a:r>
              <a:rPr lang="en-US" sz="400" b="1" dirty="0" smtClean="0">
                <a:solidFill>
                  <a:sysClr val="windowText" lastClr="000000"/>
                </a:solidFill>
              </a:rPr>
              <a:t>: 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oct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. 2015</a:t>
            </a:r>
            <a:endParaRPr lang="en-GB" sz="400" b="1" dirty="0">
              <a:solidFill>
                <a:sysClr val="windowText" lastClr="000000"/>
              </a:solidFill>
            </a:endParaRPr>
          </a:p>
        </p:txBody>
      </p:sp>
      <p:sp>
        <p:nvSpPr>
          <p:cNvPr id="44128" name="AutoShape 117"/>
          <p:cNvSpPr>
            <a:spLocks noChangeAspect="1" noChangeArrowheads="1"/>
          </p:cNvSpPr>
          <p:nvPr/>
        </p:nvSpPr>
        <p:spPr bwMode="auto">
          <a:xfrm>
            <a:off x="1041343" y="3148034"/>
            <a:ext cx="1071570" cy="432053"/>
          </a:xfrm>
          <a:prstGeom prst="wedgeRectCallout">
            <a:avLst>
              <a:gd name="adj1" fmla="val 95095"/>
              <a:gd name="adj2" fmla="val -33728"/>
            </a:avLst>
          </a:prstGeom>
          <a:solidFill>
            <a:schemeClr val="accent3">
              <a:lumMod val="40000"/>
              <a:lumOff val="6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 anchor="ctr" anchorCtr="1"/>
          <a:lstStyle/>
          <a:p>
            <a:pPr algn="ctr" eaLnBrk="0" hangingPunct="0"/>
            <a:r>
              <a:rPr lang="en-GB" sz="400" b="1" dirty="0">
                <a:solidFill>
                  <a:sysClr val="windowText" lastClr="000000"/>
                </a:solidFill>
              </a:rPr>
              <a:t>DN 76, </a:t>
            </a:r>
            <a:r>
              <a:rPr lang="ro-RO" sz="400" b="1" dirty="0" smtClean="0">
                <a:solidFill>
                  <a:sysClr val="windowText" lastClr="000000"/>
                </a:solidFill>
              </a:rPr>
              <a:t>Ș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oimu</a:t>
            </a:r>
            <a:r>
              <a:rPr lang="ro-RO" sz="400" b="1" dirty="0" smtClean="0">
                <a:solidFill>
                  <a:sysClr val="windowText" lastClr="000000"/>
                </a:solidFill>
              </a:rPr>
              <a:t>ș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– </a:t>
            </a:r>
            <a:r>
              <a:rPr lang="en-GB" sz="400" b="1" dirty="0">
                <a:solidFill>
                  <a:sysClr val="windowText" lastClr="000000"/>
                </a:solidFill>
              </a:rPr>
              <a:t>Brad</a:t>
            </a:r>
          </a:p>
          <a:p>
            <a:pPr algn="ctr" eaLnBrk="0" hangingPunct="0"/>
            <a:r>
              <a:rPr lang="en-GB" sz="400" b="1" dirty="0">
                <a:solidFill>
                  <a:sysClr val="windowText" lastClr="000000"/>
                </a:solidFill>
              </a:rPr>
              <a:t>Km 0+000 – 30+436</a:t>
            </a:r>
          </a:p>
          <a:p>
            <a:pPr algn="ctr" eaLnBrk="0" hangingPunct="0"/>
            <a:r>
              <a:rPr lang="en-GB" sz="400" b="1" dirty="0" err="1">
                <a:solidFill>
                  <a:sysClr val="windowText" lastClr="000000"/>
                </a:solidFill>
              </a:rPr>
              <a:t>Lungime</a:t>
            </a:r>
            <a:r>
              <a:rPr lang="en-GB" sz="400" b="1" dirty="0">
                <a:solidFill>
                  <a:sysClr val="windowText" lastClr="000000"/>
                </a:solidFill>
              </a:rPr>
              <a:t>: 30,44 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km</a:t>
            </a:r>
          </a:p>
          <a:p>
            <a:pPr algn="ctr" eaLnBrk="0" hangingPunct="0"/>
            <a:r>
              <a:rPr lang="en-GB" sz="400" b="1" dirty="0" err="1" smtClean="0">
                <a:solidFill>
                  <a:sysClr val="windowText" lastClr="000000"/>
                </a:solidFill>
              </a:rPr>
              <a:t>Valoare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: 105.143.769,69 lei</a:t>
            </a:r>
          </a:p>
          <a:p>
            <a:pPr algn="ctr" eaLnBrk="0" hangingPunct="0"/>
            <a:r>
              <a:rPr lang="en-GB" sz="400" b="1" dirty="0" err="1" smtClean="0">
                <a:solidFill>
                  <a:sysClr val="windowText" lastClr="000000"/>
                </a:solidFill>
              </a:rPr>
              <a:t>Termen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finalizare</a:t>
            </a:r>
            <a:r>
              <a:rPr lang="en-US" sz="400" b="1" dirty="0" smtClean="0">
                <a:solidFill>
                  <a:sysClr val="windowText" lastClr="000000"/>
                </a:solidFill>
              </a:rPr>
              <a:t> </a:t>
            </a:r>
            <a:r>
              <a:rPr lang="en-US" sz="400" b="1" dirty="0" err="1" smtClean="0">
                <a:solidFill>
                  <a:sysClr val="windowText" lastClr="000000"/>
                </a:solidFill>
              </a:rPr>
              <a:t>estimat</a:t>
            </a:r>
            <a:r>
              <a:rPr lang="en-US" sz="400" b="1" dirty="0" smtClean="0">
                <a:solidFill>
                  <a:sysClr val="windowText" lastClr="000000"/>
                </a:solidFill>
              </a:rPr>
              <a:t>: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noiembrie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2015</a:t>
            </a:r>
            <a:endParaRPr lang="en-GB" sz="400" b="1" dirty="0">
              <a:solidFill>
                <a:sysClr val="windowText" lastClr="000000"/>
              </a:solidFill>
            </a:endParaRPr>
          </a:p>
        </p:txBody>
      </p:sp>
      <p:sp>
        <p:nvSpPr>
          <p:cNvPr id="44130" name="Freeform 8"/>
          <p:cNvSpPr>
            <a:spLocks/>
          </p:cNvSpPr>
          <p:nvPr/>
        </p:nvSpPr>
        <p:spPr bwMode="auto">
          <a:xfrm>
            <a:off x="2246280" y="1609736"/>
            <a:ext cx="603250" cy="228600"/>
          </a:xfrm>
          <a:custGeom>
            <a:avLst/>
            <a:gdLst>
              <a:gd name="T0" fmla="*/ 2147483647 w 411"/>
              <a:gd name="T1" fmla="*/ 2147483647 h 144"/>
              <a:gd name="T2" fmla="*/ 2147483647 w 411"/>
              <a:gd name="T3" fmla="*/ 2147483647 h 144"/>
              <a:gd name="T4" fmla="*/ 2147483647 w 411"/>
              <a:gd name="T5" fmla="*/ 2147483647 h 144"/>
              <a:gd name="T6" fmla="*/ 2147483647 w 411"/>
              <a:gd name="T7" fmla="*/ 2147483647 h 144"/>
              <a:gd name="T8" fmla="*/ 2147483647 w 411"/>
              <a:gd name="T9" fmla="*/ 2147483647 h 144"/>
              <a:gd name="T10" fmla="*/ 2147483647 w 411"/>
              <a:gd name="T11" fmla="*/ 2147483647 h 144"/>
              <a:gd name="T12" fmla="*/ 2147483647 w 411"/>
              <a:gd name="T13" fmla="*/ 2147483647 h 144"/>
              <a:gd name="T14" fmla="*/ 2147483647 w 411"/>
              <a:gd name="T15" fmla="*/ 0 h 144"/>
              <a:gd name="T16" fmla="*/ 2147483647 w 411"/>
              <a:gd name="T17" fmla="*/ 2147483647 h 144"/>
              <a:gd name="T18" fmla="*/ 2147483647 w 411"/>
              <a:gd name="T19" fmla="*/ 2147483647 h 144"/>
              <a:gd name="T20" fmla="*/ 2147483647 w 411"/>
              <a:gd name="T21" fmla="*/ 2147483647 h 14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411"/>
              <a:gd name="T34" fmla="*/ 0 h 144"/>
              <a:gd name="T35" fmla="*/ 411 w 411"/>
              <a:gd name="T36" fmla="*/ 144 h 14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411" h="144">
                <a:moveTo>
                  <a:pt x="3" y="144"/>
                </a:moveTo>
                <a:cubicBezTo>
                  <a:pt x="5" y="124"/>
                  <a:pt x="0" y="96"/>
                  <a:pt x="18" y="84"/>
                </a:cubicBezTo>
                <a:cubicBezTo>
                  <a:pt x="19" y="81"/>
                  <a:pt x="18" y="75"/>
                  <a:pt x="21" y="75"/>
                </a:cubicBezTo>
                <a:cubicBezTo>
                  <a:pt x="29" y="74"/>
                  <a:pt x="45" y="81"/>
                  <a:pt x="45" y="81"/>
                </a:cubicBezTo>
                <a:cubicBezTo>
                  <a:pt x="87" y="80"/>
                  <a:pt x="125" y="89"/>
                  <a:pt x="159" y="66"/>
                </a:cubicBezTo>
                <a:cubicBezTo>
                  <a:pt x="175" y="42"/>
                  <a:pt x="154" y="71"/>
                  <a:pt x="174" y="51"/>
                </a:cubicBezTo>
                <a:cubicBezTo>
                  <a:pt x="182" y="43"/>
                  <a:pt x="189" y="24"/>
                  <a:pt x="195" y="15"/>
                </a:cubicBezTo>
                <a:cubicBezTo>
                  <a:pt x="200" y="7"/>
                  <a:pt x="219" y="0"/>
                  <a:pt x="219" y="0"/>
                </a:cubicBezTo>
                <a:cubicBezTo>
                  <a:pt x="261" y="2"/>
                  <a:pt x="280" y="3"/>
                  <a:pt x="315" y="9"/>
                </a:cubicBezTo>
                <a:cubicBezTo>
                  <a:pt x="336" y="8"/>
                  <a:pt x="357" y="7"/>
                  <a:pt x="378" y="6"/>
                </a:cubicBezTo>
                <a:cubicBezTo>
                  <a:pt x="389" y="5"/>
                  <a:pt x="411" y="3"/>
                  <a:pt x="411" y="3"/>
                </a:cubicBezTo>
              </a:path>
            </a:pathLst>
          </a:custGeom>
          <a:noFill/>
          <a:ln w="63500">
            <a:solidFill>
              <a:srgbClr val="007635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131" name="AutoShape 9"/>
          <p:cNvSpPr>
            <a:spLocks noChangeArrowheads="1"/>
          </p:cNvSpPr>
          <p:nvPr/>
        </p:nvSpPr>
        <p:spPr bwMode="auto">
          <a:xfrm>
            <a:off x="1255657" y="1219208"/>
            <a:ext cx="965223" cy="443755"/>
          </a:xfrm>
          <a:prstGeom prst="wedgeRectCallout">
            <a:avLst>
              <a:gd name="adj1" fmla="val 86236"/>
              <a:gd name="adj2" fmla="val 49093"/>
            </a:avLst>
          </a:prstGeom>
          <a:solidFill>
            <a:schemeClr val="accent3">
              <a:lumMod val="40000"/>
              <a:lumOff val="6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 anchor="ctr" anchorCtr="1"/>
          <a:lstStyle/>
          <a:p>
            <a:pPr algn="ctr" eaLnBrk="0" hangingPunct="0"/>
            <a:r>
              <a:rPr lang="en-US" sz="400" b="1" dirty="0">
                <a:solidFill>
                  <a:sysClr val="windowText" lastClr="000000"/>
                </a:solidFill>
              </a:rPr>
              <a:t>DN 1H, </a:t>
            </a:r>
            <a:r>
              <a:rPr lang="en-US" sz="400" b="1" dirty="0" err="1" smtClean="0">
                <a:solidFill>
                  <a:sysClr val="windowText" lastClr="000000"/>
                </a:solidFill>
              </a:rPr>
              <a:t>Zal</a:t>
            </a:r>
            <a:r>
              <a:rPr lang="ro-RO" sz="400" b="1" dirty="0" smtClean="0">
                <a:solidFill>
                  <a:sysClr val="windowText" lastClr="000000"/>
                </a:solidFill>
              </a:rPr>
              <a:t>ă</a:t>
            </a:r>
            <a:r>
              <a:rPr lang="en-US" sz="400" b="1" dirty="0" smtClean="0">
                <a:solidFill>
                  <a:sysClr val="windowText" lastClr="000000"/>
                </a:solidFill>
              </a:rPr>
              <a:t>u–Ale</a:t>
            </a:r>
            <a:r>
              <a:rPr lang="ro-RO" sz="400" b="1" dirty="0" smtClean="0">
                <a:solidFill>
                  <a:sysClr val="windowText" lastClr="000000"/>
                </a:solidFill>
              </a:rPr>
              <a:t>ș</a:t>
            </a:r>
            <a:r>
              <a:rPr lang="en-US" sz="400" b="1" dirty="0" smtClean="0">
                <a:solidFill>
                  <a:sysClr val="windowText" lastClr="000000"/>
                </a:solidFill>
              </a:rPr>
              <a:t>d</a:t>
            </a:r>
            <a:r>
              <a:rPr lang="en-US" sz="400" b="1" dirty="0">
                <a:solidFill>
                  <a:sysClr val="windowText" lastClr="000000"/>
                </a:solidFill>
              </a:rPr>
              <a:t>, </a:t>
            </a:r>
          </a:p>
          <a:p>
            <a:pPr algn="ctr" eaLnBrk="0" hangingPunct="0"/>
            <a:r>
              <a:rPr lang="en-US" sz="400" b="1" dirty="0">
                <a:solidFill>
                  <a:sysClr val="windowText" lastClr="000000"/>
                </a:solidFill>
              </a:rPr>
              <a:t>Lot 1 - km 0+000-km 26+510</a:t>
            </a:r>
          </a:p>
          <a:p>
            <a:pPr algn="ctr" eaLnBrk="0" hangingPunct="0"/>
            <a:r>
              <a:rPr lang="en-US" sz="400" b="1" dirty="0" err="1">
                <a:solidFill>
                  <a:sysClr val="windowText" lastClr="000000"/>
                </a:solidFill>
              </a:rPr>
              <a:t>Lungime</a:t>
            </a:r>
            <a:r>
              <a:rPr lang="en-US" sz="400" b="1" dirty="0">
                <a:solidFill>
                  <a:sysClr val="windowText" lastClr="000000"/>
                </a:solidFill>
              </a:rPr>
              <a:t>: 26,51 </a:t>
            </a:r>
            <a:r>
              <a:rPr lang="en-US" sz="400" b="1" dirty="0" smtClean="0">
                <a:solidFill>
                  <a:sysClr val="windowText" lastClr="000000"/>
                </a:solidFill>
              </a:rPr>
              <a:t>km</a:t>
            </a:r>
          </a:p>
          <a:p>
            <a:pPr algn="ctr" eaLnBrk="0" hangingPunct="0"/>
            <a:r>
              <a:rPr lang="en-US" sz="400" b="1" dirty="0" err="1" smtClean="0">
                <a:solidFill>
                  <a:sysClr val="windowText" lastClr="000000"/>
                </a:solidFill>
              </a:rPr>
              <a:t>Valoare</a:t>
            </a:r>
            <a:r>
              <a:rPr lang="en-US" sz="400" b="1" dirty="0" smtClean="0">
                <a:solidFill>
                  <a:sysClr val="windowText" lastClr="000000"/>
                </a:solidFill>
              </a:rPr>
              <a:t>: 89.094.845.56 lei</a:t>
            </a:r>
          </a:p>
          <a:p>
            <a:pPr algn="ctr" eaLnBrk="0" hangingPunct="0"/>
            <a:r>
              <a:rPr lang="en-US" sz="400" b="1" dirty="0" err="1" smtClean="0">
                <a:solidFill>
                  <a:sysClr val="windowText" lastClr="000000"/>
                </a:solidFill>
              </a:rPr>
              <a:t>Termen</a:t>
            </a:r>
            <a:r>
              <a:rPr lang="en-US" sz="400" b="1" dirty="0" smtClean="0">
                <a:solidFill>
                  <a:sysClr val="windowText" lastClr="000000"/>
                </a:solidFill>
              </a:rPr>
              <a:t> </a:t>
            </a:r>
            <a:r>
              <a:rPr lang="en-US" sz="400" b="1" dirty="0" err="1" smtClean="0">
                <a:solidFill>
                  <a:sysClr val="windowText" lastClr="000000"/>
                </a:solidFill>
              </a:rPr>
              <a:t>finalizare</a:t>
            </a:r>
            <a:r>
              <a:rPr lang="en-US" sz="400" b="1" dirty="0" smtClean="0">
                <a:solidFill>
                  <a:sysClr val="windowText" lastClr="000000"/>
                </a:solidFill>
              </a:rPr>
              <a:t> </a:t>
            </a:r>
            <a:r>
              <a:rPr lang="en-US" sz="400" b="1" dirty="0" err="1" smtClean="0">
                <a:solidFill>
                  <a:sysClr val="windowText" lastClr="000000"/>
                </a:solidFill>
              </a:rPr>
              <a:t>estimat</a:t>
            </a:r>
            <a:r>
              <a:rPr lang="en-US" sz="400" b="1" dirty="0" smtClean="0">
                <a:solidFill>
                  <a:sysClr val="windowText" lastClr="000000"/>
                </a:solidFill>
              </a:rPr>
              <a:t>: </a:t>
            </a:r>
            <a:r>
              <a:rPr lang="en-US" sz="400" b="1" dirty="0" err="1" smtClean="0">
                <a:solidFill>
                  <a:sysClr val="windowText" lastClr="000000"/>
                </a:solidFill>
              </a:rPr>
              <a:t>martie</a:t>
            </a:r>
            <a:r>
              <a:rPr lang="en-US" sz="400" b="1" dirty="0" smtClean="0">
                <a:solidFill>
                  <a:sysClr val="windowText" lastClr="000000"/>
                </a:solidFill>
              </a:rPr>
              <a:t> 2015</a:t>
            </a:r>
            <a:endParaRPr lang="en-US" sz="400" b="1" dirty="0">
              <a:solidFill>
                <a:sysClr val="windowText" lastClr="000000"/>
              </a:solidFill>
            </a:endParaRPr>
          </a:p>
        </p:txBody>
      </p:sp>
      <p:sp>
        <p:nvSpPr>
          <p:cNvPr id="44132" name="Oval 37"/>
          <p:cNvSpPr>
            <a:spLocks noChangeArrowheads="1"/>
          </p:cNvSpPr>
          <p:nvPr/>
        </p:nvSpPr>
        <p:spPr bwMode="auto">
          <a:xfrm>
            <a:off x="2836830" y="1576398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44133" name="Oval 37"/>
          <p:cNvSpPr>
            <a:spLocks noChangeArrowheads="1"/>
          </p:cNvSpPr>
          <p:nvPr/>
        </p:nvSpPr>
        <p:spPr bwMode="auto">
          <a:xfrm>
            <a:off x="2220880" y="1820873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44135" name="Oval 37"/>
          <p:cNvSpPr>
            <a:spLocks noChangeArrowheads="1"/>
          </p:cNvSpPr>
          <p:nvPr/>
        </p:nvSpPr>
        <p:spPr bwMode="auto">
          <a:xfrm>
            <a:off x="5192680" y="3817962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44136" name="Oval 37"/>
          <p:cNvSpPr>
            <a:spLocks noChangeArrowheads="1"/>
          </p:cNvSpPr>
          <p:nvPr/>
        </p:nvSpPr>
        <p:spPr bwMode="auto">
          <a:xfrm>
            <a:off x="3152745" y="4148166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44137" name="Oval 37"/>
          <p:cNvSpPr>
            <a:spLocks noChangeArrowheads="1"/>
          </p:cNvSpPr>
          <p:nvPr/>
        </p:nvSpPr>
        <p:spPr bwMode="auto">
          <a:xfrm>
            <a:off x="2989236" y="4860951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44140" name="Oval 37"/>
          <p:cNvSpPr>
            <a:spLocks noChangeArrowheads="1"/>
          </p:cNvSpPr>
          <p:nvPr/>
        </p:nvSpPr>
        <p:spPr bwMode="auto">
          <a:xfrm>
            <a:off x="4622768" y="4748237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44145" name="Oval 37"/>
          <p:cNvSpPr>
            <a:spLocks noChangeArrowheads="1"/>
          </p:cNvSpPr>
          <p:nvPr/>
        </p:nvSpPr>
        <p:spPr bwMode="auto">
          <a:xfrm>
            <a:off x="3516280" y="5740424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44147" name="Oval 37"/>
          <p:cNvSpPr>
            <a:spLocks noChangeArrowheads="1"/>
          </p:cNvSpPr>
          <p:nvPr/>
        </p:nvSpPr>
        <p:spPr bwMode="auto">
          <a:xfrm>
            <a:off x="2698718" y="6245249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44155" name="AutoShape 19"/>
          <p:cNvSpPr>
            <a:spLocks noChangeArrowheads="1"/>
          </p:cNvSpPr>
          <p:nvPr/>
        </p:nvSpPr>
        <p:spPr bwMode="auto">
          <a:xfrm>
            <a:off x="4541805" y="5076860"/>
            <a:ext cx="900131" cy="376254"/>
          </a:xfrm>
          <a:prstGeom prst="wedgeRectCallout">
            <a:avLst>
              <a:gd name="adj1" fmla="val 85777"/>
              <a:gd name="adj2" fmla="val 118219"/>
            </a:avLst>
          </a:prstGeom>
          <a:solidFill>
            <a:schemeClr val="accent3">
              <a:lumMod val="40000"/>
              <a:lumOff val="6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 anchor="ctr" anchorCtr="1"/>
          <a:lstStyle/>
          <a:p>
            <a:pPr algn="ctr" eaLnBrk="0" hangingPunct="0"/>
            <a:r>
              <a:rPr lang="en-US" sz="400" b="1" dirty="0">
                <a:solidFill>
                  <a:sysClr val="windowText" lastClr="000000"/>
                </a:solidFill>
              </a:rPr>
              <a:t>DN 5, </a:t>
            </a:r>
            <a:r>
              <a:rPr lang="en-US" sz="400" b="1" dirty="0" err="1" smtClean="0">
                <a:solidFill>
                  <a:sysClr val="windowText" lastClr="000000"/>
                </a:solidFill>
              </a:rPr>
              <a:t>Bucure</a:t>
            </a:r>
            <a:r>
              <a:rPr lang="ro-RO" sz="400" b="1" dirty="0" smtClean="0">
                <a:solidFill>
                  <a:sysClr val="windowText" lastClr="000000"/>
                </a:solidFill>
              </a:rPr>
              <a:t>ș</a:t>
            </a:r>
            <a:r>
              <a:rPr lang="en-US" sz="400" b="1" dirty="0" err="1" smtClean="0">
                <a:solidFill>
                  <a:sysClr val="windowText" lastClr="000000"/>
                </a:solidFill>
              </a:rPr>
              <a:t>ti</a:t>
            </a:r>
            <a:r>
              <a:rPr lang="ro-RO" sz="400" b="1" dirty="0" smtClean="0">
                <a:solidFill>
                  <a:sysClr val="windowText" lastClr="000000"/>
                </a:solidFill>
              </a:rPr>
              <a:t> </a:t>
            </a:r>
            <a:r>
              <a:rPr lang="en-US" sz="400" b="1" dirty="0">
                <a:solidFill>
                  <a:sysClr val="windowText" lastClr="000000"/>
                </a:solidFill>
              </a:rPr>
              <a:t>– </a:t>
            </a:r>
            <a:r>
              <a:rPr lang="en-US" sz="400" b="1" dirty="0" err="1" smtClean="0">
                <a:solidFill>
                  <a:sysClr val="windowText" lastClr="000000"/>
                </a:solidFill>
              </a:rPr>
              <a:t>Aduna</a:t>
            </a:r>
            <a:r>
              <a:rPr lang="ro-RO" sz="400" b="1" dirty="0" smtClean="0">
                <a:solidFill>
                  <a:sysClr val="windowText" lastClr="000000"/>
                </a:solidFill>
              </a:rPr>
              <a:t>ții</a:t>
            </a:r>
            <a:r>
              <a:rPr lang="en-US" sz="400" b="1" dirty="0" smtClean="0">
                <a:solidFill>
                  <a:sysClr val="windowText" lastClr="000000"/>
                </a:solidFill>
              </a:rPr>
              <a:t> Cop</a:t>
            </a:r>
            <a:r>
              <a:rPr lang="ro-RO" sz="400" b="1" dirty="0" smtClean="0">
                <a:solidFill>
                  <a:sysClr val="windowText" lastClr="000000"/>
                </a:solidFill>
              </a:rPr>
              <a:t>ă</a:t>
            </a:r>
            <a:r>
              <a:rPr lang="en-US" sz="400" b="1" dirty="0" err="1" smtClean="0">
                <a:solidFill>
                  <a:sysClr val="windowText" lastClr="000000"/>
                </a:solidFill>
              </a:rPr>
              <a:t>ceni</a:t>
            </a:r>
            <a:r>
              <a:rPr lang="en-US" sz="400" b="1" dirty="0">
                <a:solidFill>
                  <a:sysClr val="windowText" lastClr="000000"/>
                </a:solidFill>
              </a:rPr>
              <a:t>, </a:t>
            </a:r>
          </a:p>
          <a:p>
            <a:pPr algn="ctr" eaLnBrk="0" hangingPunct="0"/>
            <a:r>
              <a:rPr lang="en-US" sz="400" b="1" dirty="0">
                <a:solidFill>
                  <a:sysClr val="windowText" lastClr="000000"/>
                </a:solidFill>
              </a:rPr>
              <a:t>km 7+573 - km 19+220</a:t>
            </a:r>
          </a:p>
          <a:p>
            <a:pPr algn="ctr" eaLnBrk="0" hangingPunct="0"/>
            <a:r>
              <a:rPr lang="en-US" sz="400" b="1" dirty="0" err="1">
                <a:solidFill>
                  <a:sysClr val="windowText" lastClr="000000"/>
                </a:solidFill>
              </a:rPr>
              <a:t>Lungime</a:t>
            </a:r>
            <a:r>
              <a:rPr lang="en-US" sz="400" b="1" dirty="0">
                <a:solidFill>
                  <a:sysClr val="windowText" lastClr="000000"/>
                </a:solidFill>
              </a:rPr>
              <a:t>: 11,65 </a:t>
            </a:r>
            <a:r>
              <a:rPr lang="en-US" sz="400" b="1" dirty="0" smtClean="0">
                <a:solidFill>
                  <a:sysClr val="windowText" lastClr="000000"/>
                </a:solidFill>
              </a:rPr>
              <a:t>km</a:t>
            </a:r>
          </a:p>
          <a:p>
            <a:pPr algn="ctr" eaLnBrk="0" hangingPunct="0"/>
            <a:r>
              <a:rPr lang="en-US" sz="400" b="1" dirty="0" err="1" smtClean="0">
                <a:solidFill>
                  <a:sysClr val="windowText" lastClr="000000"/>
                </a:solidFill>
              </a:rPr>
              <a:t>Valoare</a:t>
            </a:r>
            <a:r>
              <a:rPr lang="en-US" sz="400" b="1" dirty="0" smtClean="0">
                <a:solidFill>
                  <a:sysClr val="windowText" lastClr="000000"/>
                </a:solidFill>
              </a:rPr>
              <a:t>: 76.132.567,43 lei</a:t>
            </a:r>
          </a:p>
          <a:p>
            <a:pPr algn="ctr" eaLnBrk="0" hangingPunct="0"/>
            <a:r>
              <a:rPr lang="en-US" sz="400" b="1" dirty="0" err="1" smtClean="0">
                <a:solidFill>
                  <a:sysClr val="windowText" lastClr="000000"/>
                </a:solidFill>
              </a:rPr>
              <a:t>Termen</a:t>
            </a:r>
            <a:r>
              <a:rPr lang="en-US" sz="400" b="1" dirty="0" smtClean="0">
                <a:solidFill>
                  <a:sysClr val="windowText" lastClr="000000"/>
                </a:solidFill>
              </a:rPr>
              <a:t> </a:t>
            </a:r>
            <a:r>
              <a:rPr lang="en-US" sz="400" b="1" dirty="0" err="1" smtClean="0">
                <a:solidFill>
                  <a:sysClr val="windowText" lastClr="000000"/>
                </a:solidFill>
              </a:rPr>
              <a:t>finalizare</a:t>
            </a:r>
            <a:r>
              <a:rPr lang="en-US" sz="400" b="1" dirty="0" smtClean="0">
                <a:solidFill>
                  <a:sysClr val="windowText" lastClr="000000"/>
                </a:solidFill>
              </a:rPr>
              <a:t>: </a:t>
            </a:r>
            <a:r>
              <a:rPr lang="en-US" sz="400" b="1" dirty="0" err="1" smtClean="0">
                <a:solidFill>
                  <a:sysClr val="windowText" lastClr="000000"/>
                </a:solidFill>
              </a:rPr>
              <a:t>mai</a:t>
            </a:r>
            <a:r>
              <a:rPr lang="en-US" sz="400" b="1" dirty="0" smtClean="0">
                <a:solidFill>
                  <a:sysClr val="windowText" lastClr="000000"/>
                </a:solidFill>
              </a:rPr>
              <a:t> 2016 – </a:t>
            </a:r>
            <a:r>
              <a:rPr lang="en-US" sz="400" b="1" dirty="0" err="1" smtClean="0">
                <a:solidFill>
                  <a:sysClr val="windowText" lastClr="000000"/>
                </a:solidFill>
              </a:rPr>
              <a:t>proiect</a:t>
            </a:r>
            <a:r>
              <a:rPr lang="en-US" sz="400" b="1" dirty="0" smtClean="0">
                <a:solidFill>
                  <a:sysClr val="windowText" lastClr="000000"/>
                </a:solidFill>
              </a:rPr>
              <a:t> </a:t>
            </a:r>
            <a:r>
              <a:rPr lang="en-US" sz="400" b="1" dirty="0" err="1" smtClean="0">
                <a:solidFill>
                  <a:sysClr val="windowText" lastClr="000000"/>
                </a:solidFill>
              </a:rPr>
              <a:t>fazat</a:t>
            </a:r>
            <a:endParaRPr lang="en-US" sz="400" b="1" dirty="0">
              <a:solidFill>
                <a:sysClr val="windowText" lastClr="000000"/>
              </a:solidFill>
            </a:endParaRPr>
          </a:p>
        </p:txBody>
      </p:sp>
      <p:sp>
        <p:nvSpPr>
          <p:cNvPr id="44156" name="Oval 37"/>
          <p:cNvSpPr>
            <a:spLocks noChangeArrowheads="1"/>
          </p:cNvSpPr>
          <p:nvPr/>
        </p:nvSpPr>
        <p:spPr bwMode="auto">
          <a:xfrm>
            <a:off x="5714333" y="5607709"/>
            <a:ext cx="90487" cy="920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26" name="AutoShape 103"/>
          <p:cNvSpPr>
            <a:spLocks noChangeAspect="1" noChangeArrowheads="1"/>
          </p:cNvSpPr>
          <p:nvPr/>
        </p:nvSpPr>
        <p:spPr bwMode="auto">
          <a:xfrm>
            <a:off x="755591" y="2719406"/>
            <a:ext cx="1085832" cy="361950"/>
          </a:xfrm>
          <a:prstGeom prst="wedgeRectCallout">
            <a:avLst>
              <a:gd name="adj1" fmla="val 101603"/>
              <a:gd name="adj2" fmla="val 17594"/>
            </a:avLst>
          </a:prstGeom>
          <a:solidFill>
            <a:schemeClr val="accent3">
              <a:lumMod val="40000"/>
              <a:lumOff val="6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 anchor="ctr" anchorCtr="1"/>
          <a:lstStyle/>
          <a:p>
            <a:pPr algn="ctr" eaLnBrk="0" hangingPunct="0"/>
            <a:r>
              <a:rPr lang="en-GB" sz="400" b="1" dirty="0">
                <a:solidFill>
                  <a:sysClr val="windowText" lastClr="000000"/>
                </a:solidFill>
              </a:rPr>
              <a:t>DN 76, 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Ione</a:t>
            </a:r>
            <a:r>
              <a:rPr lang="ro-RO" sz="400" b="1" dirty="0" smtClean="0">
                <a:solidFill>
                  <a:sysClr val="windowText" lastClr="000000"/>
                </a:solidFill>
              </a:rPr>
              <a:t>ș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ti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</a:t>
            </a:r>
            <a:r>
              <a:rPr lang="en-GB" sz="400" b="1" dirty="0">
                <a:solidFill>
                  <a:sysClr val="windowText" lastClr="000000"/>
                </a:solidFill>
              </a:rPr>
              <a:t>– 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V</a:t>
            </a:r>
            <a:r>
              <a:rPr lang="ro-RO" sz="400" b="1" dirty="0" smtClean="0">
                <a:solidFill>
                  <a:sysClr val="windowText" lastClr="000000"/>
                </a:solidFill>
              </a:rPr>
              <a:t>â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rfurile</a:t>
            </a:r>
            <a:r>
              <a:rPr lang="en-GB" sz="400" b="1" dirty="0">
                <a:solidFill>
                  <a:sysClr val="windowText" lastClr="000000"/>
                </a:solidFill>
              </a:rPr>
              <a:t>, </a:t>
            </a:r>
          </a:p>
          <a:p>
            <a:pPr algn="ctr" eaLnBrk="0" hangingPunct="0"/>
            <a:r>
              <a:rPr lang="en-GB" sz="400" b="1" dirty="0">
                <a:solidFill>
                  <a:sysClr val="windowText" lastClr="000000"/>
                </a:solidFill>
              </a:rPr>
              <a:t>Km 55+425 – 69+350</a:t>
            </a:r>
          </a:p>
          <a:p>
            <a:pPr algn="ctr" eaLnBrk="0" hangingPunct="0"/>
            <a:r>
              <a:rPr lang="en-GB" sz="400" b="1" dirty="0" err="1">
                <a:solidFill>
                  <a:sysClr val="windowText" lastClr="000000"/>
                </a:solidFill>
              </a:rPr>
              <a:t>Lungime</a:t>
            </a:r>
            <a:r>
              <a:rPr lang="en-GB" sz="400" b="1" dirty="0">
                <a:solidFill>
                  <a:sysClr val="windowText" lastClr="000000"/>
                </a:solidFill>
              </a:rPr>
              <a:t>: 13,93 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km</a:t>
            </a:r>
          </a:p>
          <a:p>
            <a:pPr algn="ctr" eaLnBrk="0" hangingPunct="0"/>
            <a:r>
              <a:rPr lang="en-GB" sz="400" b="1" dirty="0" err="1" smtClean="0">
                <a:solidFill>
                  <a:sysClr val="windowText" lastClr="000000"/>
                </a:solidFill>
              </a:rPr>
              <a:t>Valoare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: 42.845.015,36 lei</a:t>
            </a:r>
          </a:p>
          <a:p>
            <a:pPr algn="ctr" eaLnBrk="0" hangingPunct="0"/>
            <a:r>
              <a:rPr lang="en-GB" sz="400" b="1" dirty="0" err="1" smtClean="0">
                <a:solidFill>
                  <a:sysClr val="windowText" lastClr="000000"/>
                </a:solidFill>
              </a:rPr>
              <a:t>Termen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finalizare</a:t>
            </a:r>
            <a:r>
              <a:rPr lang="en-US" sz="400" b="1" dirty="0" smtClean="0">
                <a:solidFill>
                  <a:sysClr val="windowText" lastClr="000000"/>
                </a:solidFill>
              </a:rPr>
              <a:t> </a:t>
            </a:r>
            <a:r>
              <a:rPr lang="en-US" sz="400" b="1" dirty="0" err="1" smtClean="0">
                <a:solidFill>
                  <a:sysClr val="windowText" lastClr="000000"/>
                </a:solidFill>
              </a:rPr>
              <a:t>estimat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: 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noiembrie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2015 </a:t>
            </a:r>
          </a:p>
        </p:txBody>
      </p:sp>
      <p:sp>
        <p:nvSpPr>
          <p:cNvPr id="128" name="Freeform 127"/>
          <p:cNvSpPr/>
          <p:nvPr/>
        </p:nvSpPr>
        <p:spPr>
          <a:xfrm>
            <a:off x="2100230" y="2244749"/>
            <a:ext cx="622300" cy="1279525"/>
          </a:xfrm>
          <a:custGeom>
            <a:avLst/>
            <a:gdLst>
              <a:gd name="connsiteX0" fmla="*/ 622300 w 622300"/>
              <a:gd name="connsiteY0" fmla="*/ 1279525 h 1279525"/>
              <a:gd name="connsiteX1" fmla="*/ 587375 w 622300"/>
              <a:gd name="connsiteY1" fmla="*/ 1133475 h 1279525"/>
              <a:gd name="connsiteX2" fmla="*/ 533400 w 622300"/>
              <a:gd name="connsiteY2" fmla="*/ 977900 h 1279525"/>
              <a:gd name="connsiteX3" fmla="*/ 425450 w 622300"/>
              <a:gd name="connsiteY3" fmla="*/ 844550 h 1279525"/>
              <a:gd name="connsiteX4" fmla="*/ 352425 w 622300"/>
              <a:gd name="connsiteY4" fmla="*/ 727075 h 1279525"/>
              <a:gd name="connsiteX5" fmla="*/ 298450 w 622300"/>
              <a:gd name="connsiteY5" fmla="*/ 663575 h 1279525"/>
              <a:gd name="connsiteX6" fmla="*/ 317500 w 622300"/>
              <a:gd name="connsiteY6" fmla="*/ 561975 h 1279525"/>
              <a:gd name="connsiteX7" fmla="*/ 247650 w 622300"/>
              <a:gd name="connsiteY7" fmla="*/ 355600 h 1279525"/>
              <a:gd name="connsiteX8" fmla="*/ 184150 w 622300"/>
              <a:gd name="connsiteY8" fmla="*/ 161925 h 1279525"/>
              <a:gd name="connsiteX9" fmla="*/ 0 w 622300"/>
              <a:gd name="connsiteY9" fmla="*/ 0 h 127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22300" h="1279525">
                <a:moveTo>
                  <a:pt x="622300" y="1279525"/>
                </a:moveTo>
                <a:cubicBezTo>
                  <a:pt x="612246" y="1231635"/>
                  <a:pt x="602192" y="1183746"/>
                  <a:pt x="587375" y="1133475"/>
                </a:cubicBezTo>
                <a:cubicBezTo>
                  <a:pt x="572558" y="1083204"/>
                  <a:pt x="560388" y="1026054"/>
                  <a:pt x="533400" y="977900"/>
                </a:cubicBezTo>
                <a:cubicBezTo>
                  <a:pt x="506413" y="929746"/>
                  <a:pt x="455613" y="886354"/>
                  <a:pt x="425450" y="844550"/>
                </a:cubicBezTo>
                <a:cubicBezTo>
                  <a:pt x="395288" y="802746"/>
                  <a:pt x="373592" y="757237"/>
                  <a:pt x="352425" y="727075"/>
                </a:cubicBezTo>
                <a:cubicBezTo>
                  <a:pt x="331258" y="696913"/>
                  <a:pt x="304271" y="691092"/>
                  <a:pt x="298450" y="663575"/>
                </a:cubicBezTo>
                <a:cubicBezTo>
                  <a:pt x="292629" y="636058"/>
                  <a:pt x="325967" y="613304"/>
                  <a:pt x="317500" y="561975"/>
                </a:cubicBezTo>
                <a:cubicBezTo>
                  <a:pt x="309033" y="510646"/>
                  <a:pt x="269875" y="422275"/>
                  <a:pt x="247650" y="355600"/>
                </a:cubicBezTo>
                <a:cubicBezTo>
                  <a:pt x="225425" y="288925"/>
                  <a:pt x="225425" y="221192"/>
                  <a:pt x="184150" y="161925"/>
                </a:cubicBezTo>
                <a:cubicBezTo>
                  <a:pt x="142875" y="102658"/>
                  <a:pt x="31221" y="28575"/>
                  <a:pt x="0" y="0"/>
                </a:cubicBezTo>
              </a:path>
            </a:pathLst>
          </a:custGeom>
          <a:noFill/>
          <a:ln w="63500">
            <a:solidFill>
              <a:srgbClr val="007635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9" name="Freeform 128"/>
          <p:cNvSpPr/>
          <p:nvPr/>
        </p:nvSpPr>
        <p:spPr>
          <a:xfrm>
            <a:off x="1846230" y="1803424"/>
            <a:ext cx="270404" cy="428625"/>
          </a:xfrm>
          <a:custGeom>
            <a:avLst/>
            <a:gdLst>
              <a:gd name="connsiteX0" fmla="*/ 263525 w 270404"/>
              <a:gd name="connsiteY0" fmla="*/ 428625 h 428625"/>
              <a:gd name="connsiteX1" fmla="*/ 250825 w 270404"/>
              <a:gd name="connsiteY1" fmla="*/ 304800 h 428625"/>
              <a:gd name="connsiteX2" fmla="*/ 146050 w 270404"/>
              <a:gd name="connsiteY2" fmla="*/ 203200 h 428625"/>
              <a:gd name="connsiteX3" fmla="*/ 0 w 270404"/>
              <a:gd name="connsiteY3" fmla="*/ 0 h 42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404" h="428625">
                <a:moveTo>
                  <a:pt x="263525" y="428625"/>
                </a:moveTo>
                <a:cubicBezTo>
                  <a:pt x="266964" y="385498"/>
                  <a:pt x="270404" y="342371"/>
                  <a:pt x="250825" y="304800"/>
                </a:cubicBezTo>
                <a:cubicBezTo>
                  <a:pt x="231246" y="267229"/>
                  <a:pt x="187854" y="254000"/>
                  <a:pt x="146050" y="203200"/>
                </a:cubicBezTo>
                <a:cubicBezTo>
                  <a:pt x="104246" y="152400"/>
                  <a:pt x="52123" y="76200"/>
                  <a:pt x="0" y="0"/>
                </a:cubicBezTo>
              </a:path>
            </a:pathLst>
          </a:custGeom>
          <a:noFill/>
          <a:ln w="63500">
            <a:solidFill>
              <a:srgbClr val="007635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1" name="Oval 108"/>
          <p:cNvSpPr>
            <a:spLocks noChangeArrowheads="1"/>
          </p:cNvSpPr>
          <p:nvPr/>
        </p:nvSpPr>
        <p:spPr bwMode="auto">
          <a:xfrm>
            <a:off x="2457400" y="2992455"/>
            <a:ext cx="46038" cy="460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32" name="Oval 109"/>
          <p:cNvSpPr>
            <a:spLocks noChangeArrowheads="1"/>
          </p:cNvSpPr>
          <p:nvPr/>
        </p:nvSpPr>
        <p:spPr bwMode="auto">
          <a:xfrm>
            <a:off x="2390724" y="2867040"/>
            <a:ext cx="46038" cy="47621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33" name="Oval 92"/>
          <p:cNvSpPr>
            <a:spLocks noChangeArrowheads="1"/>
          </p:cNvSpPr>
          <p:nvPr/>
        </p:nvSpPr>
        <p:spPr bwMode="auto">
          <a:xfrm>
            <a:off x="2327227" y="2598762"/>
            <a:ext cx="46038" cy="460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34" name="Oval 94"/>
          <p:cNvSpPr>
            <a:spLocks noChangeArrowheads="1"/>
          </p:cNvSpPr>
          <p:nvPr/>
        </p:nvSpPr>
        <p:spPr bwMode="auto">
          <a:xfrm>
            <a:off x="2209751" y="2330474"/>
            <a:ext cx="46038" cy="460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35" name="Oval 37"/>
          <p:cNvSpPr>
            <a:spLocks noChangeArrowheads="1"/>
          </p:cNvSpPr>
          <p:nvPr/>
        </p:nvSpPr>
        <p:spPr bwMode="auto">
          <a:xfrm>
            <a:off x="2690785" y="3476647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36" name="Oval 108"/>
          <p:cNvSpPr>
            <a:spLocks noChangeArrowheads="1"/>
          </p:cNvSpPr>
          <p:nvPr/>
        </p:nvSpPr>
        <p:spPr bwMode="auto">
          <a:xfrm>
            <a:off x="2508200" y="3071840"/>
            <a:ext cx="46038" cy="460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37" name="Oval 37"/>
          <p:cNvSpPr>
            <a:spLocks noChangeArrowheads="1"/>
          </p:cNvSpPr>
          <p:nvPr/>
        </p:nvSpPr>
        <p:spPr bwMode="auto">
          <a:xfrm>
            <a:off x="3141623" y="4551397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16" name="Freeform 115"/>
          <p:cNvSpPr/>
          <p:nvPr/>
        </p:nvSpPr>
        <p:spPr>
          <a:xfrm>
            <a:off x="6896084" y="4200549"/>
            <a:ext cx="471471" cy="1649429"/>
          </a:xfrm>
          <a:custGeom>
            <a:avLst/>
            <a:gdLst>
              <a:gd name="connsiteX0" fmla="*/ 498475 w 498475"/>
              <a:gd name="connsiteY0" fmla="*/ 0 h 1673225"/>
              <a:gd name="connsiteX1" fmla="*/ 431800 w 498475"/>
              <a:gd name="connsiteY1" fmla="*/ 234950 h 1673225"/>
              <a:gd name="connsiteX2" fmla="*/ 273050 w 498475"/>
              <a:gd name="connsiteY2" fmla="*/ 495300 h 1673225"/>
              <a:gd name="connsiteX3" fmla="*/ 104775 w 498475"/>
              <a:gd name="connsiteY3" fmla="*/ 774700 h 1673225"/>
              <a:gd name="connsiteX4" fmla="*/ 60325 w 498475"/>
              <a:gd name="connsiteY4" fmla="*/ 873125 h 1673225"/>
              <a:gd name="connsiteX5" fmla="*/ 47625 w 498475"/>
              <a:gd name="connsiteY5" fmla="*/ 1101725 h 1673225"/>
              <a:gd name="connsiteX6" fmla="*/ 44450 w 498475"/>
              <a:gd name="connsiteY6" fmla="*/ 1327150 h 1673225"/>
              <a:gd name="connsiteX7" fmla="*/ 6350 w 498475"/>
              <a:gd name="connsiteY7" fmla="*/ 1431925 h 1673225"/>
              <a:gd name="connsiteX8" fmla="*/ 19050 w 498475"/>
              <a:gd name="connsiteY8" fmla="*/ 1555750 h 1673225"/>
              <a:gd name="connsiteX9" fmla="*/ 0 w 498475"/>
              <a:gd name="connsiteY9" fmla="*/ 1673225 h 1673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98475" h="1673225">
                <a:moveTo>
                  <a:pt x="498475" y="0"/>
                </a:moveTo>
                <a:cubicBezTo>
                  <a:pt x="483923" y="76200"/>
                  <a:pt x="469371" y="152400"/>
                  <a:pt x="431800" y="234950"/>
                </a:cubicBezTo>
                <a:cubicBezTo>
                  <a:pt x="394229" y="317500"/>
                  <a:pt x="273050" y="495300"/>
                  <a:pt x="273050" y="495300"/>
                </a:cubicBezTo>
                <a:cubicBezTo>
                  <a:pt x="218546" y="585258"/>
                  <a:pt x="140229" y="711729"/>
                  <a:pt x="104775" y="774700"/>
                </a:cubicBezTo>
                <a:cubicBezTo>
                  <a:pt x="69321" y="837671"/>
                  <a:pt x="69850" y="818621"/>
                  <a:pt x="60325" y="873125"/>
                </a:cubicBezTo>
                <a:cubicBezTo>
                  <a:pt x="50800" y="927629"/>
                  <a:pt x="50271" y="1026054"/>
                  <a:pt x="47625" y="1101725"/>
                </a:cubicBezTo>
                <a:cubicBezTo>
                  <a:pt x="44979" y="1177396"/>
                  <a:pt x="51329" y="1272117"/>
                  <a:pt x="44450" y="1327150"/>
                </a:cubicBezTo>
                <a:cubicBezTo>
                  <a:pt x="37571" y="1382183"/>
                  <a:pt x="10583" y="1393825"/>
                  <a:pt x="6350" y="1431925"/>
                </a:cubicBezTo>
                <a:cubicBezTo>
                  <a:pt x="2117" y="1470025"/>
                  <a:pt x="20108" y="1515533"/>
                  <a:pt x="19050" y="1555750"/>
                </a:cubicBezTo>
                <a:cubicBezTo>
                  <a:pt x="17992" y="1595967"/>
                  <a:pt x="8996" y="1634596"/>
                  <a:pt x="0" y="1673225"/>
                </a:cubicBezTo>
              </a:path>
            </a:pathLst>
          </a:cu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AutoShape 63"/>
          <p:cNvSpPr>
            <a:spLocks noChangeAspect="1" noChangeArrowheads="1"/>
          </p:cNvSpPr>
          <p:nvPr/>
        </p:nvSpPr>
        <p:spPr bwMode="auto">
          <a:xfrm>
            <a:off x="7970829" y="4362481"/>
            <a:ext cx="916001" cy="285752"/>
          </a:xfrm>
          <a:prstGeom prst="wedgeRectCallout">
            <a:avLst>
              <a:gd name="adj1" fmla="val -117415"/>
              <a:gd name="adj2" fmla="val -51511"/>
            </a:avLst>
          </a:prstGeom>
          <a:ln w="127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8000" tIns="10800" rIns="18000" bIns="10800" anchor="ctr" anchorCtr="1"/>
          <a:lstStyle/>
          <a:p>
            <a:pPr algn="ctr" eaLnBrk="0" hangingPunct="0"/>
            <a:r>
              <a:rPr lang="en-GB" sz="400" b="1" dirty="0">
                <a:solidFill>
                  <a:sysClr val="windowText" lastClr="000000"/>
                </a:solidFill>
              </a:rPr>
              <a:t> DN 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21, Br</a:t>
            </a:r>
            <a:r>
              <a:rPr lang="ro-RO" sz="400" b="1" dirty="0" smtClean="0">
                <a:solidFill>
                  <a:sysClr val="windowText" lastClr="000000"/>
                </a:solidFill>
              </a:rPr>
              <a:t>ă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ila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– 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Slobozia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– C</a:t>
            </a:r>
            <a:r>
              <a:rPr lang="ro-RO" sz="400" b="1" dirty="0" smtClean="0">
                <a:solidFill>
                  <a:sysClr val="windowText" lastClr="000000"/>
                </a:solidFill>
              </a:rPr>
              <a:t>ălă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ra</a:t>
            </a:r>
            <a:r>
              <a:rPr lang="ro-RO" sz="400" b="1" dirty="0" smtClean="0">
                <a:solidFill>
                  <a:sysClr val="windowText" lastClr="000000"/>
                </a:solidFill>
              </a:rPr>
              <a:t>și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– 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Chiciu</a:t>
            </a:r>
            <a:endParaRPr lang="en-GB" sz="400" b="1" dirty="0" smtClean="0">
              <a:solidFill>
                <a:sysClr val="windowText" lastClr="000000"/>
              </a:solidFill>
            </a:endParaRPr>
          </a:p>
          <a:p>
            <a:pPr algn="ctr" eaLnBrk="0" hangingPunct="0"/>
            <a:r>
              <a:rPr lang="en-GB" sz="400" b="1" dirty="0" err="1" smtClean="0">
                <a:solidFill>
                  <a:sysClr val="windowText" lastClr="000000"/>
                </a:solidFill>
              </a:rPr>
              <a:t>Lungime</a:t>
            </a:r>
            <a:r>
              <a:rPr lang="en-GB" sz="400" b="1" dirty="0">
                <a:solidFill>
                  <a:sysClr val="windowText" lastClr="000000"/>
                </a:solidFill>
              </a:rPr>
              <a:t>: 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132,2 km</a:t>
            </a:r>
          </a:p>
          <a:p>
            <a:pPr algn="ctr" eaLnBrk="0" hangingPunct="0"/>
            <a:r>
              <a:rPr lang="en-GB" sz="400" b="1" dirty="0" err="1" smtClean="0">
                <a:solidFill>
                  <a:sysClr val="windowText" lastClr="000000"/>
                </a:solidFill>
              </a:rPr>
              <a:t>Propunere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Master Plan - SF 2015</a:t>
            </a:r>
            <a:endParaRPr lang="en-GB" sz="400" b="1" dirty="0">
              <a:solidFill>
                <a:sysClr val="windowText" lastClr="000000"/>
              </a:solidFill>
            </a:endParaRPr>
          </a:p>
        </p:txBody>
      </p:sp>
      <p:sp>
        <p:nvSpPr>
          <p:cNvPr id="118" name="Freeform 117"/>
          <p:cNvSpPr/>
          <p:nvPr/>
        </p:nvSpPr>
        <p:spPr>
          <a:xfrm>
            <a:off x="6899259" y="2365399"/>
            <a:ext cx="530754" cy="1703388"/>
          </a:xfrm>
          <a:custGeom>
            <a:avLst/>
            <a:gdLst>
              <a:gd name="connsiteX0" fmla="*/ 238654 w 530754"/>
              <a:gd name="connsiteY0" fmla="*/ 0 h 1703388"/>
              <a:gd name="connsiteX1" fmla="*/ 308504 w 530754"/>
              <a:gd name="connsiteY1" fmla="*/ 139700 h 1703388"/>
              <a:gd name="connsiteX2" fmla="*/ 289454 w 530754"/>
              <a:gd name="connsiteY2" fmla="*/ 304800 h 1703388"/>
              <a:gd name="connsiteX3" fmla="*/ 238654 w 530754"/>
              <a:gd name="connsiteY3" fmla="*/ 495300 h 1703388"/>
              <a:gd name="connsiteX4" fmla="*/ 137054 w 530754"/>
              <a:gd name="connsiteY4" fmla="*/ 679450 h 1703388"/>
              <a:gd name="connsiteX5" fmla="*/ 35454 w 530754"/>
              <a:gd name="connsiteY5" fmla="*/ 857250 h 1703388"/>
              <a:gd name="connsiteX6" fmla="*/ 3704 w 530754"/>
              <a:gd name="connsiteY6" fmla="*/ 1082675 h 1703388"/>
              <a:gd name="connsiteX7" fmla="*/ 13229 w 530754"/>
              <a:gd name="connsiteY7" fmla="*/ 1130300 h 1703388"/>
              <a:gd name="connsiteX8" fmla="*/ 54504 w 530754"/>
              <a:gd name="connsiteY8" fmla="*/ 1155700 h 1703388"/>
              <a:gd name="connsiteX9" fmla="*/ 73554 w 530754"/>
              <a:gd name="connsiteY9" fmla="*/ 1250950 h 1703388"/>
              <a:gd name="connsiteX10" fmla="*/ 130704 w 530754"/>
              <a:gd name="connsiteY10" fmla="*/ 1362075 h 1703388"/>
              <a:gd name="connsiteX11" fmla="*/ 248179 w 530754"/>
              <a:gd name="connsiteY11" fmla="*/ 1517650 h 1703388"/>
              <a:gd name="connsiteX12" fmla="*/ 340254 w 530754"/>
              <a:gd name="connsiteY12" fmla="*/ 1651000 h 1703388"/>
              <a:gd name="connsiteX13" fmla="*/ 451379 w 530754"/>
              <a:gd name="connsiteY13" fmla="*/ 1701800 h 1703388"/>
              <a:gd name="connsiteX14" fmla="*/ 530754 w 530754"/>
              <a:gd name="connsiteY14" fmla="*/ 1641475 h 1703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30754" h="1703388">
                <a:moveTo>
                  <a:pt x="238654" y="0"/>
                </a:moveTo>
                <a:cubicBezTo>
                  <a:pt x="269345" y="44450"/>
                  <a:pt x="300037" y="88900"/>
                  <a:pt x="308504" y="139700"/>
                </a:cubicBezTo>
                <a:cubicBezTo>
                  <a:pt x="316971" y="190500"/>
                  <a:pt x="301096" y="245533"/>
                  <a:pt x="289454" y="304800"/>
                </a:cubicBezTo>
                <a:cubicBezTo>
                  <a:pt x="277812" y="364067"/>
                  <a:pt x="264054" y="432858"/>
                  <a:pt x="238654" y="495300"/>
                </a:cubicBezTo>
                <a:cubicBezTo>
                  <a:pt x="213254" y="557742"/>
                  <a:pt x="170921" y="619125"/>
                  <a:pt x="137054" y="679450"/>
                </a:cubicBezTo>
                <a:cubicBezTo>
                  <a:pt x="103187" y="739775"/>
                  <a:pt x="57679" y="790046"/>
                  <a:pt x="35454" y="857250"/>
                </a:cubicBezTo>
                <a:cubicBezTo>
                  <a:pt x="13229" y="924454"/>
                  <a:pt x="7408" y="1037167"/>
                  <a:pt x="3704" y="1082675"/>
                </a:cubicBezTo>
                <a:cubicBezTo>
                  <a:pt x="0" y="1128183"/>
                  <a:pt x="4762" y="1118129"/>
                  <a:pt x="13229" y="1130300"/>
                </a:cubicBezTo>
                <a:cubicBezTo>
                  <a:pt x="21696" y="1142471"/>
                  <a:pt x="44450" y="1135592"/>
                  <a:pt x="54504" y="1155700"/>
                </a:cubicBezTo>
                <a:cubicBezTo>
                  <a:pt x="64558" y="1175808"/>
                  <a:pt x="60854" y="1216554"/>
                  <a:pt x="73554" y="1250950"/>
                </a:cubicBezTo>
                <a:cubicBezTo>
                  <a:pt x="86254" y="1285346"/>
                  <a:pt x="101600" y="1317625"/>
                  <a:pt x="130704" y="1362075"/>
                </a:cubicBezTo>
                <a:cubicBezTo>
                  <a:pt x="159808" y="1406525"/>
                  <a:pt x="213254" y="1469496"/>
                  <a:pt x="248179" y="1517650"/>
                </a:cubicBezTo>
                <a:cubicBezTo>
                  <a:pt x="283104" y="1565804"/>
                  <a:pt x="306387" y="1620308"/>
                  <a:pt x="340254" y="1651000"/>
                </a:cubicBezTo>
                <a:cubicBezTo>
                  <a:pt x="374121" y="1681692"/>
                  <a:pt x="419629" y="1703388"/>
                  <a:pt x="451379" y="1701800"/>
                </a:cubicBezTo>
                <a:cubicBezTo>
                  <a:pt x="483129" y="1700212"/>
                  <a:pt x="506941" y="1670843"/>
                  <a:pt x="530754" y="1641475"/>
                </a:cubicBezTo>
              </a:path>
            </a:pathLst>
          </a:cu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AutoShape 63"/>
          <p:cNvSpPr>
            <a:spLocks noChangeAspect="1" noChangeArrowheads="1"/>
          </p:cNvSpPr>
          <p:nvPr/>
        </p:nvSpPr>
        <p:spPr bwMode="auto">
          <a:xfrm>
            <a:off x="7756515" y="2790844"/>
            <a:ext cx="916001" cy="285752"/>
          </a:xfrm>
          <a:prstGeom prst="wedgeRectCallout">
            <a:avLst>
              <a:gd name="adj1" fmla="val -117415"/>
              <a:gd name="adj2" fmla="val -51511"/>
            </a:avLst>
          </a:prstGeom>
          <a:ln w="127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8000" tIns="10800" rIns="18000" bIns="10800" anchor="ctr" anchorCtr="1"/>
          <a:lstStyle/>
          <a:p>
            <a:pPr algn="ctr" eaLnBrk="0" hangingPunct="0"/>
            <a:r>
              <a:rPr lang="en-GB" sz="400" b="1" dirty="0">
                <a:solidFill>
                  <a:sysClr val="windowText" lastClr="000000"/>
                </a:solidFill>
              </a:rPr>
              <a:t> DN 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24, 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Vaslui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– B</a:t>
            </a:r>
            <a:r>
              <a:rPr lang="ro-RO" sz="400" b="1" dirty="0" smtClean="0">
                <a:solidFill>
                  <a:sysClr val="windowText" lastClr="000000"/>
                </a:solidFill>
              </a:rPr>
              <a:t>â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rlad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- 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Tecuci</a:t>
            </a:r>
            <a:endParaRPr lang="en-GB" sz="400" b="1" dirty="0" smtClean="0">
              <a:solidFill>
                <a:sysClr val="windowText" lastClr="000000"/>
              </a:solidFill>
            </a:endParaRPr>
          </a:p>
          <a:p>
            <a:pPr algn="ctr" eaLnBrk="0" hangingPunct="0"/>
            <a:r>
              <a:rPr lang="en-GB" sz="400" b="1" dirty="0" err="1" smtClean="0">
                <a:solidFill>
                  <a:sysClr val="windowText" lastClr="000000"/>
                </a:solidFill>
              </a:rPr>
              <a:t>Lungime</a:t>
            </a:r>
            <a:r>
              <a:rPr lang="en-GB" sz="400" b="1" dirty="0">
                <a:solidFill>
                  <a:sysClr val="windowText" lastClr="000000"/>
                </a:solidFill>
              </a:rPr>
              <a:t>: 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102 km</a:t>
            </a:r>
          </a:p>
          <a:p>
            <a:pPr algn="ctr" eaLnBrk="0" hangingPunct="0"/>
            <a:r>
              <a:rPr lang="en-GB" sz="400" b="1" dirty="0" err="1" smtClean="0">
                <a:solidFill>
                  <a:sysClr val="windowText" lastClr="000000"/>
                </a:solidFill>
              </a:rPr>
              <a:t>Propunere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Master Plan - SF 2015</a:t>
            </a:r>
            <a:endParaRPr lang="en-GB" sz="400" b="1" dirty="0">
              <a:solidFill>
                <a:sysClr val="windowText" lastClr="000000"/>
              </a:solidFill>
            </a:endParaRPr>
          </a:p>
        </p:txBody>
      </p:sp>
      <p:sp>
        <p:nvSpPr>
          <p:cNvPr id="120" name="AutoShape 63"/>
          <p:cNvSpPr>
            <a:spLocks noChangeAspect="1" noChangeArrowheads="1"/>
          </p:cNvSpPr>
          <p:nvPr/>
        </p:nvSpPr>
        <p:spPr bwMode="auto">
          <a:xfrm>
            <a:off x="7685077" y="3719538"/>
            <a:ext cx="916001" cy="285752"/>
          </a:xfrm>
          <a:prstGeom prst="wedgeRectCallout">
            <a:avLst>
              <a:gd name="adj1" fmla="val -118108"/>
              <a:gd name="adj2" fmla="val -41511"/>
            </a:avLst>
          </a:prstGeom>
          <a:ln w="127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8000" tIns="10800" rIns="18000" bIns="10800" anchor="ctr" anchorCtr="1"/>
          <a:lstStyle/>
          <a:p>
            <a:pPr algn="ctr" eaLnBrk="0" hangingPunct="0"/>
            <a:r>
              <a:rPr lang="en-GB" sz="400" b="1" dirty="0">
                <a:solidFill>
                  <a:sysClr val="windowText" lastClr="000000"/>
                </a:solidFill>
              </a:rPr>
              <a:t> DN 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25, 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Tecuci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– Gala</a:t>
            </a:r>
            <a:r>
              <a:rPr lang="ro-RO" sz="400" b="1" dirty="0" smtClean="0">
                <a:solidFill>
                  <a:sysClr val="windowText" lastClr="000000"/>
                </a:solidFill>
              </a:rPr>
              <a:t>ț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i</a:t>
            </a:r>
            <a:endParaRPr lang="en-GB" sz="400" b="1" dirty="0" smtClean="0">
              <a:solidFill>
                <a:sysClr val="windowText" lastClr="000000"/>
              </a:solidFill>
            </a:endParaRPr>
          </a:p>
          <a:p>
            <a:pPr algn="ctr" eaLnBrk="0" hangingPunct="0"/>
            <a:r>
              <a:rPr lang="en-GB" sz="400" b="1" dirty="0" err="1" smtClean="0">
                <a:solidFill>
                  <a:sysClr val="windowText" lastClr="000000"/>
                </a:solidFill>
              </a:rPr>
              <a:t>Lungime</a:t>
            </a:r>
            <a:r>
              <a:rPr lang="en-GB" sz="400" b="1" dirty="0">
                <a:solidFill>
                  <a:sysClr val="windowText" lastClr="000000"/>
                </a:solidFill>
              </a:rPr>
              <a:t>: 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68 km</a:t>
            </a:r>
          </a:p>
          <a:p>
            <a:pPr algn="ctr" eaLnBrk="0" hangingPunct="0"/>
            <a:r>
              <a:rPr lang="en-GB" sz="400" b="1" dirty="0" err="1" smtClean="0">
                <a:solidFill>
                  <a:sysClr val="windowText" lastClr="000000"/>
                </a:solidFill>
              </a:rPr>
              <a:t>Propunere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Master Plan - SF 2015</a:t>
            </a:r>
            <a:endParaRPr lang="en-GB" sz="400" b="1" dirty="0">
              <a:solidFill>
                <a:sysClr val="windowText" lastClr="000000"/>
              </a:solidFill>
            </a:endParaRPr>
          </a:p>
        </p:txBody>
      </p:sp>
      <p:sp>
        <p:nvSpPr>
          <p:cNvPr id="121" name="Oval 12"/>
          <p:cNvSpPr>
            <a:spLocks noChangeArrowheads="1"/>
          </p:cNvSpPr>
          <p:nvPr/>
        </p:nvSpPr>
        <p:spPr bwMode="auto">
          <a:xfrm>
            <a:off x="6889734" y="3468711"/>
            <a:ext cx="46037" cy="460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22" name="Oval 6"/>
          <p:cNvSpPr>
            <a:spLocks noChangeArrowheads="1"/>
          </p:cNvSpPr>
          <p:nvPr/>
        </p:nvSpPr>
        <p:spPr bwMode="auto">
          <a:xfrm>
            <a:off x="7104048" y="2319353"/>
            <a:ext cx="46038" cy="460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23" name="Oval 12"/>
          <p:cNvSpPr>
            <a:spLocks noChangeArrowheads="1"/>
          </p:cNvSpPr>
          <p:nvPr/>
        </p:nvSpPr>
        <p:spPr bwMode="auto">
          <a:xfrm>
            <a:off x="7399325" y="3965602"/>
            <a:ext cx="46037" cy="460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24" name="Oval 12"/>
          <p:cNvSpPr>
            <a:spLocks noChangeArrowheads="1"/>
          </p:cNvSpPr>
          <p:nvPr/>
        </p:nvSpPr>
        <p:spPr bwMode="auto">
          <a:xfrm>
            <a:off x="7350112" y="4197379"/>
            <a:ext cx="46037" cy="460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25" name="Rectangle 23"/>
          <p:cNvSpPr>
            <a:spLocks noChangeArrowheads="1"/>
          </p:cNvSpPr>
          <p:nvPr/>
        </p:nvSpPr>
        <p:spPr bwMode="auto">
          <a:xfrm>
            <a:off x="6756383" y="862018"/>
            <a:ext cx="2235200" cy="935021"/>
          </a:xfrm>
          <a:prstGeom prst="rect">
            <a:avLst/>
          </a:prstGeom>
          <a:gradFill rotWithShape="1">
            <a:gsLst>
              <a:gs pos="0">
                <a:srgbClr val="3F80CD"/>
              </a:gs>
              <a:gs pos="100000">
                <a:srgbClr val="9BC1FF"/>
              </a:gs>
            </a:gsLst>
            <a:lin ang="5400000"/>
          </a:gradFill>
          <a:ln w="9525" cmpd="sng">
            <a:solidFill>
              <a:srgbClr val="4A7EBB"/>
            </a:solidFill>
            <a:miter lim="800000"/>
            <a:headEnd/>
            <a:tailEnd/>
          </a:ln>
          <a:effectLst>
            <a:outerShdw dist="23000" dir="5400000" algn="ctr" rotWithShape="0">
              <a:srgbClr val="000000">
                <a:alpha val="34000"/>
              </a:srgbClr>
            </a:outerShdw>
          </a:effectLst>
        </p:spPr>
        <p:txBody>
          <a:bodyPr anchor="ctr"/>
          <a:lstStyle/>
          <a:p>
            <a:pPr>
              <a:defRPr/>
            </a:pPr>
            <a:r>
              <a:rPr lang="en-US" sz="1000" b="1" dirty="0" smtClean="0">
                <a:cs typeface="Arial" pitchFamily="34" charset="0"/>
              </a:rPr>
              <a:t>Sec</a:t>
            </a:r>
            <a:r>
              <a:rPr lang="ro-RO" sz="1000" b="1" dirty="0" smtClean="0">
                <a:cs typeface="Arial" pitchFamily="34" charset="0"/>
              </a:rPr>
              <a:t>ț</a:t>
            </a:r>
            <a:r>
              <a:rPr lang="en-US" sz="1000" b="1" dirty="0" err="1" smtClean="0">
                <a:cs typeface="Arial" pitchFamily="34" charset="0"/>
              </a:rPr>
              <a:t>iuni</a:t>
            </a:r>
            <a:r>
              <a:rPr lang="en-US" sz="1000" b="1" dirty="0" smtClean="0">
                <a:cs typeface="Arial" pitchFamily="34" charset="0"/>
              </a:rPr>
              <a:t> </a:t>
            </a:r>
            <a:r>
              <a:rPr lang="en-US" sz="1000" b="1" dirty="0">
                <a:cs typeface="Arial" pitchFamily="34" charset="0"/>
              </a:rPr>
              <a:t>cu </a:t>
            </a:r>
            <a:r>
              <a:rPr lang="en-US" sz="1000" b="1" dirty="0" err="1" smtClean="0">
                <a:cs typeface="Arial" pitchFamily="34" charset="0"/>
              </a:rPr>
              <a:t>finan</a:t>
            </a:r>
            <a:r>
              <a:rPr lang="ro-RO" sz="1000" b="1" dirty="0" smtClean="0">
                <a:cs typeface="Arial" pitchFamily="34" charset="0"/>
              </a:rPr>
              <a:t>ț</a:t>
            </a:r>
            <a:r>
              <a:rPr lang="en-US" sz="1000" b="1" dirty="0" smtClean="0">
                <a:cs typeface="Arial" pitchFamily="34" charset="0"/>
              </a:rPr>
              <a:t>are </a:t>
            </a:r>
          </a:p>
          <a:p>
            <a:pPr>
              <a:defRPr/>
            </a:pPr>
            <a:r>
              <a:rPr lang="en-US" sz="1000" b="1" dirty="0" smtClean="0">
                <a:cs typeface="Arial" pitchFamily="34" charset="0"/>
              </a:rPr>
              <a:t>FEDR 2007 - 2013:</a:t>
            </a:r>
            <a:endParaRPr lang="en-US" sz="1000" b="1" dirty="0">
              <a:cs typeface="Arial" pitchFamily="34" charset="0"/>
            </a:endParaRPr>
          </a:p>
          <a:p>
            <a:pPr>
              <a:defRPr/>
            </a:pPr>
            <a:endParaRPr lang="en-US" sz="1000" b="1" dirty="0">
              <a:cs typeface="Arial" pitchFamily="34" charset="0"/>
            </a:endParaRPr>
          </a:p>
          <a:p>
            <a:pPr>
              <a:defRPr/>
            </a:pPr>
            <a:r>
              <a:rPr lang="en-US" sz="1000" b="1" dirty="0" smtClean="0">
                <a:cs typeface="Arial" pitchFamily="34" charset="0"/>
              </a:rPr>
              <a:t>Sec</a:t>
            </a:r>
            <a:r>
              <a:rPr lang="ro-RO" sz="1000" b="1" dirty="0" smtClean="0">
                <a:cs typeface="Arial" pitchFamily="34" charset="0"/>
              </a:rPr>
              <a:t>ț</a:t>
            </a:r>
            <a:r>
              <a:rPr lang="en-US" sz="1000" b="1" dirty="0" err="1" smtClean="0">
                <a:cs typeface="Arial" pitchFamily="34" charset="0"/>
              </a:rPr>
              <a:t>iuni</a:t>
            </a:r>
            <a:r>
              <a:rPr lang="en-US" sz="1000" b="1" dirty="0" smtClean="0">
                <a:cs typeface="Arial" pitchFamily="34" charset="0"/>
              </a:rPr>
              <a:t>  </a:t>
            </a:r>
            <a:r>
              <a:rPr lang="en-US" sz="1000" b="1" dirty="0" err="1" smtClean="0">
                <a:cs typeface="Arial" pitchFamily="34" charset="0"/>
              </a:rPr>
              <a:t>propuneri</a:t>
            </a:r>
            <a:r>
              <a:rPr lang="en-US" sz="1000" b="1" dirty="0" smtClean="0">
                <a:cs typeface="Arial" pitchFamily="34" charset="0"/>
              </a:rPr>
              <a:t> Master </a:t>
            </a:r>
          </a:p>
          <a:p>
            <a:pPr>
              <a:defRPr/>
            </a:pPr>
            <a:r>
              <a:rPr lang="en-US" sz="1000" b="1" dirty="0" smtClean="0">
                <a:cs typeface="Arial" pitchFamily="34" charset="0"/>
              </a:rPr>
              <a:t>Plan FEDR 2014-2020</a:t>
            </a:r>
            <a:endParaRPr lang="en-US" sz="1000" b="1" dirty="0">
              <a:cs typeface="Arial" pitchFamily="34" charset="0"/>
            </a:endParaRPr>
          </a:p>
        </p:txBody>
      </p:sp>
      <p:cxnSp>
        <p:nvCxnSpPr>
          <p:cNvPr id="127" name="Straight Connector 144"/>
          <p:cNvCxnSpPr>
            <a:cxnSpLocks noChangeShapeType="1"/>
          </p:cNvCxnSpPr>
          <p:nvPr/>
        </p:nvCxnSpPr>
        <p:spPr bwMode="auto">
          <a:xfrm>
            <a:off x="8524858" y="1576081"/>
            <a:ext cx="403225" cy="3175"/>
          </a:xfrm>
          <a:prstGeom prst="line">
            <a:avLst/>
          </a:pr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45"/>
          <p:cNvCxnSpPr>
            <a:cxnSpLocks noChangeShapeType="1"/>
          </p:cNvCxnSpPr>
          <p:nvPr/>
        </p:nvCxnSpPr>
        <p:spPr bwMode="auto">
          <a:xfrm>
            <a:off x="8518508" y="1118542"/>
            <a:ext cx="403225" cy="3175"/>
          </a:xfrm>
          <a:prstGeom prst="line">
            <a:avLst/>
          </a:prstGeom>
          <a:noFill/>
          <a:ln w="63500">
            <a:solidFill>
              <a:srgbClr val="007635"/>
            </a:solidFill>
            <a:round/>
            <a:headEnd/>
            <a:tailEnd/>
          </a:ln>
        </p:spPr>
      </p:cxnSp>
      <p:sp>
        <p:nvSpPr>
          <p:cNvPr id="138" name="Freeform 137"/>
          <p:cNvSpPr/>
          <p:nvPr/>
        </p:nvSpPr>
        <p:spPr>
          <a:xfrm>
            <a:off x="5684813" y="5707404"/>
            <a:ext cx="68572" cy="155274"/>
          </a:xfrm>
          <a:custGeom>
            <a:avLst/>
            <a:gdLst>
              <a:gd name="connsiteX0" fmla="*/ 0 w 83820"/>
              <a:gd name="connsiteY0" fmla="*/ 175260 h 175260"/>
              <a:gd name="connsiteX1" fmla="*/ 83820 w 83820"/>
              <a:gd name="connsiteY1" fmla="*/ 0 h 175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820" h="175260">
                <a:moveTo>
                  <a:pt x="0" y="175260"/>
                </a:moveTo>
                <a:lnTo>
                  <a:pt x="83820" y="0"/>
                </a:lnTo>
              </a:path>
            </a:pathLst>
          </a:custGeom>
          <a:noFill/>
          <a:ln w="63500">
            <a:solidFill>
              <a:srgbClr val="007635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9" name="Oval 37"/>
          <p:cNvSpPr>
            <a:spLocks noChangeArrowheads="1"/>
          </p:cNvSpPr>
          <p:nvPr/>
        </p:nvSpPr>
        <p:spPr bwMode="auto">
          <a:xfrm>
            <a:off x="5641953" y="5810285"/>
            <a:ext cx="80963" cy="968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41" name="Freeform 140"/>
          <p:cNvSpPr/>
          <p:nvPr/>
        </p:nvSpPr>
        <p:spPr>
          <a:xfrm>
            <a:off x="6152324" y="857274"/>
            <a:ext cx="304006" cy="714375"/>
          </a:xfrm>
          <a:custGeom>
            <a:avLst/>
            <a:gdLst>
              <a:gd name="connsiteX0" fmla="*/ 18256 w 304006"/>
              <a:gd name="connsiteY0" fmla="*/ 0 h 714375"/>
              <a:gd name="connsiteX1" fmla="*/ 13494 w 304006"/>
              <a:gd name="connsiteY1" fmla="*/ 100013 h 714375"/>
              <a:gd name="connsiteX2" fmla="*/ 99219 w 304006"/>
              <a:gd name="connsiteY2" fmla="*/ 152400 h 714375"/>
              <a:gd name="connsiteX3" fmla="*/ 180181 w 304006"/>
              <a:gd name="connsiteY3" fmla="*/ 238125 h 714375"/>
              <a:gd name="connsiteX4" fmla="*/ 232569 w 304006"/>
              <a:gd name="connsiteY4" fmla="*/ 347663 h 714375"/>
              <a:gd name="connsiteX5" fmla="*/ 237331 w 304006"/>
              <a:gd name="connsiteY5" fmla="*/ 409575 h 714375"/>
              <a:gd name="connsiteX6" fmla="*/ 227806 w 304006"/>
              <a:gd name="connsiteY6" fmla="*/ 419100 h 714375"/>
              <a:gd name="connsiteX7" fmla="*/ 265906 w 304006"/>
              <a:gd name="connsiteY7" fmla="*/ 571500 h 714375"/>
              <a:gd name="connsiteX8" fmla="*/ 304006 w 304006"/>
              <a:gd name="connsiteY8" fmla="*/ 714375 h 714375"/>
              <a:gd name="connsiteX9" fmla="*/ 304006 w 304006"/>
              <a:gd name="connsiteY9" fmla="*/ 714375 h 714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4006" h="714375">
                <a:moveTo>
                  <a:pt x="18256" y="0"/>
                </a:moveTo>
                <a:cubicBezTo>
                  <a:pt x="9128" y="37306"/>
                  <a:pt x="0" y="74613"/>
                  <a:pt x="13494" y="100013"/>
                </a:cubicBezTo>
                <a:cubicBezTo>
                  <a:pt x="26988" y="125413"/>
                  <a:pt x="71438" y="129381"/>
                  <a:pt x="99219" y="152400"/>
                </a:cubicBezTo>
                <a:cubicBezTo>
                  <a:pt x="127000" y="175419"/>
                  <a:pt x="157956" y="205581"/>
                  <a:pt x="180181" y="238125"/>
                </a:cubicBezTo>
                <a:cubicBezTo>
                  <a:pt x="202406" y="270669"/>
                  <a:pt x="223044" y="319088"/>
                  <a:pt x="232569" y="347663"/>
                </a:cubicBezTo>
                <a:cubicBezTo>
                  <a:pt x="242094" y="376238"/>
                  <a:pt x="238125" y="397669"/>
                  <a:pt x="237331" y="409575"/>
                </a:cubicBezTo>
                <a:cubicBezTo>
                  <a:pt x="236537" y="421481"/>
                  <a:pt x="223044" y="392113"/>
                  <a:pt x="227806" y="419100"/>
                </a:cubicBezTo>
                <a:cubicBezTo>
                  <a:pt x="232568" y="446087"/>
                  <a:pt x="253206" y="522288"/>
                  <a:pt x="265906" y="571500"/>
                </a:cubicBezTo>
                <a:cubicBezTo>
                  <a:pt x="278606" y="620712"/>
                  <a:pt x="304006" y="714375"/>
                  <a:pt x="304006" y="714375"/>
                </a:cubicBezTo>
                <a:lnTo>
                  <a:pt x="304006" y="714375"/>
                </a:lnTo>
              </a:path>
            </a:pathLst>
          </a:cu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AutoShape 63"/>
          <p:cNvSpPr>
            <a:spLocks noChangeAspect="1" noChangeArrowheads="1"/>
          </p:cNvSpPr>
          <p:nvPr/>
        </p:nvSpPr>
        <p:spPr bwMode="auto">
          <a:xfrm>
            <a:off x="5399061" y="2005026"/>
            <a:ext cx="916001" cy="285752"/>
          </a:xfrm>
          <a:prstGeom prst="wedgeRectCallout">
            <a:avLst>
              <a:gd name="adj1" fmla="val 57485"/>
              <a:gd name="adj2" fmla="val -249857"/>
            </a:avLst>
          </a:prstGeom>
          <a:ln w="127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8000" tIns="10800" rIns="18000" bIns="10800" anchor="ctr" anchorCtr="1"/>
          <a:lstStyle/>
          <a:p>
            <a:pPr algn="ctr" eaLnBrk="0" hangingPunct="0"/>
            <a:r>
              <a:rPr lang="en-GB" sz="400" b="1" dirty="0">
                <a:solidFill>
                  <a:sysClr val="windowText" lastClr="000000"/>
                </a:solidFill>
              </a:rPr>
              <a:t> DN 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28B, 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Boto</a:t>
            </a:r>
            <a:r>
              <a:rPr lang="ro-RO" sz="400" b="1" dirty="0" smtClean="0">
                <a:solidFill>
                  <a:sysClr val="windowText" lastClr="000000"/>
                </a:solidFill>
              </a:rPr>
              <a:t>șa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ni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– T</a:t>
            </a:r>
            <a:r>
              <a:rPr lang="ro-RO" sz="400" b="1" dirty="0" smtClean="0">
                <a:solidFill>
                  <a:sysClr val="windowText" lastClr="000000"/>
                </a:solidFill>
              </a:rPr>
              <a:t>â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rgu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Frumos</a:t>
            </a:r>
            <a:endParaRPr lang="en-GB" sz="400" b="1" dirty="0" smtClean="0">
              <a:solidFill>
                <a:sysClr val="windowText" lastClr="000000"/>
              </a:solidFill>
            </a:endParaRPr>
          </a:p>
          <a:p>
            <a:pPr algn="ctr" eaLnBrk="0" hangingPunct="0"/>
            <a:r>
              <a:rPr lang="en-GB" sz="400" b="1" dirty="0" err="1" smtClean="0">
                <a:solidFill>
                  <a:sysClr val="windowText" lastClr="000000"/>
                </a:solidFill>
              </a:rPr>
              <a:t>Lungime</a:t>
            </a:r>
            <a:r>
              <a:rPr lang="en-GB" sz="400" b="1" dirty="0">
                <a:solidFill>
                  <a:sysClr val="windowText" lastClr="000000"/>
                </a:solidFill>
              </a:rPr>
              <a:t>: 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75,5 km</a:t>
            </a:r>
          </a:p>
          <a:p>
            <a:pPr algn="ctr" eaLnBrk="0" hangingPunct="0"/>
            <a:r>
              <a:rPr lang="en-GB" sz="400" b="1" dirty="0" err="1" smtClean="0">
                <a:solidFill>
                  <a:sysClr val="windowText" lastClr="000000"/>
                </a:solidFill>
              </a:rPr>
              <a:t>Propunere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Master Plan - SF 2015</a:t>
            </a:r>
            <a:endParaRPr lang="en-GB" sz="400" b="1" dirty="0">
              <a:solidFill>
                <a:sysClr val="windowText" lastClr="000000"/>
              </a:solidFill>
            </a:endParaRPr>
          </a:p>
        </p:txBody>
      </p:sp>
      <p:sp>
        <p:nvSpPr>
          <p:cNvPr id="143" name="Oval 6"/>
          <p:cNvSpPr>
            <a:spLocks noChangeArrowheads="1"/>
          </p:cNvSpPr>
          <p:nvPr/>
        </p:nvSpPr>
        <p:spPr bwMode="auto">
          <a:xfrm>
            <a:off x="6427764" y="1530360"/>
            <a:ext cx="46038" cy="460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45" name="Oval 63"/>
          <p:cNvSpPr>
            <a:spLocks noChangeArrowheads="1"/>
          </p:cNvSpPr>
          <p:nvPr/>
        </p:nvSpPr>
        <p:spPr bwMode="auto">
          <a:xfrm>
            <a:off x="1798605" y="1774849"/>
            <a:ext cx="74613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47" name="Oval 12"/>
          <p:cNvSpPr>
            <a:spLocks noChangeArrowheads="1"/>
          </p:cNvSpPr>
          <p:nvPr/>
        </p:nvSpPr>
        <p:spPr bwMode="auto">
          <a:xfrm>
            <a:off x="6886560" y="5829340"/>
            <a:ext cx="46037" cy="460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52" name="Freeform 151"/>
          <p:cNvSpPr/>
          <p:nvPr/>
        </p:nvSpPr>
        <p:spPr>
          <a:xfrm>
            <a:off x="5780055" y="857274"/>
            <a:ext cx="366713" cy="128588"/>
          </a:xfrm>
          <a:custGeom>
            <a:avLst/>
            <a:gdLst>
              <a:gd name="connsiteX0" fmla="*/ 366713 w 366713"/>
              <a:gd name="connsiteY0" fmla="*/ 0 h 128588"/>
              <a:gd name="connsiteX1" fmla="*/ 257175 w 366713"/>
              <a:gd name="connsiteY1" fmla="*/ 42863 h 128588"/>
              <a:gd name="connsiteX2" fmla="*/ 142875 w 366713"/>
              <a:gd name="connsiteY2" fmla="*/ 109538 h 128588"/>
              <a:gd name="connsiteX3" fmla="*/ 0 w 366713"/>
              <a:gd name="connsiteY3" fmla="*/ 128588 h 128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6713" h="128588">
                <a:moveTo>
                  <a:pt x="366713" y="0"/>
                </a:moveTo>
                <a:cubicBezTo>
                  <a:pt x="330597" y="12303"/>
                  <a:pt x="294481" y="24607"/>
                  <a:pt x="257175" y="42863"/>
                </a:cubicBezTo>
                <a:cubicBezTo>
                  <a:pt x="219869" y="61119"/>
                  <a:pt x="185737" y="95251"/>
                  <a:pt x="142875" y="109538"/>
                </a:cubicBezTo>
                <a:cubicBezTo>
                  <a:pt x="100013" y="123825"/>
                  <a:pt x="50006" y="126206"/>
                  <a:pt x="0" y="128588"/>
                </a:cubicBezTo>
              </a:path>
            </a:pathLst>
          </a:custGeom>
          <a:noFill/>
          <a:ln w="63500">
            <a:solidFill>
              <a:srgbClr val="007635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" name="AutoShape 9"/>
          <p:cNvSpPr>
            <a:spLocks noChangeArrowheads="1"/>
          </p:cNvSpPr>
          <p:nvPr/>
        </p:nvSpPr>
        <p:spPr bwMode="auto">
          <a:xfrm>
            <a:off x="5113309" y="1290646"/>
            <a:ext cx="965223" cy="443755"/>
          </a:xfrm>
          <a:prstGeom prst="wedgeRectCallout">
            <a:avLst>
              <a:gd name="adj1" fmla="val 36402"/>
              <a:gd name="adj2" fmla="val -121550"/>
            </a:avLst>
          </a:prstGeom>
          <a:solidFill>
            <a:schemeClr val="accent3">
              <a:lumMod val="40000"/>
              <a:lumOff val="6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 anchor="ctr" anchorCtr="1"/>
          <a:lstStyle/>
          <a:p>
            <a:pPr algn="ctr" eaLnBrk="0" hangingPunct="0"/>
            <a:r>
              <a:rPr lang="en-US" sz="400" b="1" dirty="0" smtClean="0">
                <a:solidFill>
                  <a:sysClr val="windowText" lastClr="000000"/>
                </a:solidFill>
              </a:rPr>
              <a:t>DN 29, </a:t>
            </a:r>
            <a:r>
              <a:rPr lang="en-US" sz="400" b="1" dirty="0" err="1" smtClean="0">
                <a:solidFill>
                  <a:sysClr val="windowText" lastClr="000000"/>
                </a:solidFill>
              </a:rPr>
              <a:t>Suceava</a:t>
            </a:r>
            <a:r>
              <a:rPr lang="en-US" sz="400" b="1" dirty="0" smtClean="0">
                <a:solidFill>
                  <a:sysClr val="windowText" lastClr="000000"/>
                </a:solidFill>
              </a:rPr>
              <a:t> – </a:t>
            </a:r>
            <a:r>
              <a:rPr lang="en-US" sz="400" b="1" dirty="0" err="1" smtClean="0">
                <a:solidFill>
                  <a:sysClr val="windowText" lastClr="000000"/>
                </a:solidFill>
              </a:rPr>
              <a:t>Boto</a:t>
            </a:r>
            <a:r>
              <a:rPr lang="ro-RO" sz="400" b="1" dirty="0" smtClean="0">
                <a:solidFill>
                  <a:sysClr val="windowText" lastClr="000000"/>
                </a:solidFill>
              </a:rPr>
              <a:t>ș</a:t>
            </a:r>
            <a:r>
              <a:rPr lang="en-US" sz="400" b="1" dirty="0" err="1" smtClean="0">
                <a:solidFill>
                  <a:sysClr val="windowText" lastClr="000000"/>
                </a:solidFill>
              </a:rPr>
              <a:t>ani</a:t>
            </a:r>
            <a:endParaRPr lang="en-US" sz="400" b="1" dirty="0">
              <a:solidFill>
                <a:sysClr val="windowText" lastClr="000000"/>
              </a:solidFill>
            </a:endParaRPr>
          </a:p>
          <a:p>
            <a:pPr algn="ctr" eaLnBrk="0" hangingPunct="0"/>
            <a:r>
              <a:rPr lang="en-US" sz="400" b="1" dirty="0" err="1" smtClean="0">
                <a:solidFill>
                  <a:sysClr val="windowText" lastClr="000000"/>
                </a:solidFill>
              </a:rPr>
              <a:t>Lungime</a:t>
            </a:r>
            <a:r>
              <a:rPr lang="en-US" sz="400" b="1" dirty="0">
                <a:solidFill>
                  <a:sysClr val="windowText" lastClr="000000"/>
                </a:solidFill>
              </a:rPr>
              <a:t>: </a:t>
            </a:r>
            <a:r>
              <a:rPr lang="en-US" sz="400" b="1" dirty="0" smtClean="0">
                <a:solidFill>
                  <a:sysClr val="windowText" lastClr="000000"/>
                </a:solidFill>
              </a:rPr>
              <a:t>29 km</a:t>
            </a:r>
          </a:p>
          <a:p>
            <a:pPr algn="ctr" eaLnBrk="0" hangingPunct="0"/>
            <a:r>
              <a:rPr lang="en-US" sz="400" b="1" dirty="0" err="1" smtClean="0">
                <a:solidFill>
                  <a:sysClr val="windowText" lastClr="000000"/>
                </a:solidFill>
              </a:rPr>
              <a:t>Valoare</a:t>
            </a:r>
            <a:r>
              <a:rPr lang="en-US" sz="400" b="1" dirty="0" smtClean="0">
                <a:solidFill>
                  <a:sysClr val="windowText" lastClr="000000"/>
                </a:solidFill>
              </a:rPr>
              <a:t>:  68.205.240,91 lei</a:t>
            </a:r>
          </a:p>
          <a:p>
            <a:pPr algn="ctr" eaLnBrk="0" hangingPunct="0"/>
            <a:r>
              <a:rPr lang="en-US" sz="400" b="1" dirty="0" err="1" smtClean="0">
                <a:solidFill>
                  <a:sysClr val="windowText" lastClr="000000"/>
                </a:solidFill>
              </a:rPr>
              <a:t>Termen</a:t>
            </a:r>
            <a:r>
              <a:rPr lang="en-US" sz="400" b="1" dirty="0" smtClean="0">
                <a:solidFill>
                  <a:sysClr val="windowText" lastClr="000000"/>
                </a:solidFill>
              </a:rPr>
              <a:t> </a:t>
            </a:r>
            <a:r>
              <a:rPr lang="en-US" sz="400" b="1" dirty="0" err="1" smtClean="0">
                <a:solidFill>
                  <a:sysClr val="windowText" lastClr="000000"/>
                </a:solidFill>
              </a:rPr>
              <a:t>finalizare</a:t>
            </a:r>
            <a:r>
              <a:rPr lang="en-US" sz="400" b="1" dirty="0" smtClean="0">
                <a:solidFill>
                  <a:sysClr val="windowText" lastClr="000000"/>
                </a:solidFill>
              </a:rPr>
              <a:t>: </a:t>
            </a:r>
            <a:r>
              <a:rPr lang="en-US" sz="400" b="1" dirty="0" err="1" smtClean="0">
                <a:solidFill>
                  <a:sysClr val="windowText" lastClr="000000"/>
                </a:solidFill>
              </a:rPr>
              <a:t>receptie</a:t>
            </a:r>
            <a:r>
              <a:rPr lang="en-US" sz="400" b="1" dirty="0" smtClean="0">
                <a:solidFill>
                  <a:sysClr val="windowText" lastClr="000000"/>
                </a:solidFill>
              </a:rPr>
              <a:t> </a:t>
            </a:r>
            <a:r>
              <a:rPr lang="en-US" sz="400" b="1" dirty="0" err="1" smtClean="0">
                <a:solidFill>
                  <a:sysClr val="windowText" lastClr="000000"/>
                </a:solidFill>
              </a:rPr>
              <a:t>ianuarie</a:t>
            </a:r>
            <a:r>
              <a:rPr lang="en-US" sz="400" b="1" dirty="0" smtClean="0">
                <a:solidFill>
                  <a:sysClr val="windowText" lastClr="000000"/>
                </a:solidFill>
              </a:rPr>
              <a:t> 2015</a:t>
            </a:r>
            <a:endParaRPr lang="en-US" sz="400" b="1" dirty="0">
              <a:solidFill>
                <a:sysClr val="windowText" lastClr="000000"/>
              </a:solidFill>
            </a:endParaRPr>
          </a:p>
        </p:txBody>
      </p:sp>
      <p:sp>
        <p:nvSpPr>
          <p:cNvPr id="154" name="Oval 6"/>
          <p:cNvSpPr>
            <a:spLocks noChangeArrowheads="1"/>
          </p:cNvSpPr>
          <p:nvPr/>
        </p:nvSpPr>
        <p:spPr bwMode="auto">
          <a:xfrm>
            <a:off x="6146782" y="838203"/>
            <a:ext cx="46038" cy="460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55" name="Oval 6"/>
          <p:cNvSpPr>
            <a:spLocks noChangeArrowheads="1"/>
          </p:cNvSpPr>
          <p:nvPr/>
        </p:nvSpPr>
        <p:spPr bwMode="auto">
          <a:xfrm>
            <a:off x="5748310" y="982671"/>
            <a:ext cx="46038" cy="4603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56" name="Rectangle 23"/>
          <p:cNvSpPr>
            <a:spLocks noChangeArrowheads="1"/>
          </p:cNvSpPr>
          <p:nvPr/>
        </p:nvSpPr>
        <p:spPr bwMode="auto">
          <a:xfrm>
            <a:off x="5311663" y="3755987"/>
            <a:ext cx="230274" cy="106427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smtClean="0">
                <a:latin typeface="Calibri" pitchFamily="34" charset="0"/>
              </a:rPr>
              <a:t>Bra</a:t>
            </a:r>
            <a:r>
              <a:rPr lang="ro-RO" sz="500" b="1" dirty="0" smtClean="0">
                <a:latin typeface="Calibri" pitchFamily="34" charset="0"/>
              </a:rPr>
              <a:t>ș</a:t>
            </a:r>
            <a:r>
              <a:rPr lang="en-US" sz="500" b="1" dirty="0" err="1" smtClean="0">
                <a:latin typeface="Calibri" pitchFamily="34" charset="0"/>
              </a:rPr>
              <a:t>ov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157" name="Rectangle 23"/>
          <p:cNvSpPr>
            <a:spLocks noChangeArrowheads="1"/>
          </p:cNvSpPr>
          <p:nvPr/>
        </p:nvSpPr>
        <p:spPr bwMode="auto">
          <a:xfrm>
            <a:off x="4684681" y="4827557"/>
            <a:ext cx="230274" cy="106427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err="1" smtClean="0">
                <a:latin typeface="Calibri" pitchFamily="34" charset="0"/>
              </a:rPr>
              <a:t>Pite</a:t>
            </a:r>
            <a:r>
              <a:rPr lang="ro-RO" sz="500" b="1" dirty="0" smtClean="0">
                <a:latin typeface="Calibri" pitchFamily="34" charset="0"/>
              </a:rPr>
              <a:t>ș</a:t>
            </a:r>
            <a:r>
              <a:rPr lang="en-US" sz="500" b="1" dirty="0" err="1" smtClean="0">
                <a:latin typeface="Calibri" pitchFamily="34" charset="0"/>
              </a:rPr>
              <a:t>ti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158" name="Rectangle 23"/>
          <p:cNvSpPr>
            <a:spLocks noChangeArrowheads="1"/>
          </p:cNvSpPr>
          <p:nvPr/>
        </p:nvSpPr>
        <p:spPr bwMode="auto">
          <a:xfrm>
            <a:off x="2541541" y="3576662"/>
            <a:ext cx="230274" cy="106427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err="1" smtClean="0">
                <a:latin typeface="Calibri" pitchFamily="34" charset="0"/>
              </a:rPr>
              <a:t>Deva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159" name="Rectangle 23"/>
          <p:cNvSpPr>
            <a:spLocks noChangeArrowheads="1"/>
          </p:cNvSpPr>
          <p:nvPr/>
        </p:nvSpPr>
        <p:spPr bwMode="auto">
          <a:xfrm>
            <a:off x="1898599" y="1719274"/>
            <a:ext cx="230274" cy="106427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smtClean="0">
                <a:latin typeface="Calibri" pitchFamily="34" charset="0"/>
              </a:rPr>
              <a:t>Oradea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160" name="Rectangle 23"/>
          <p:cNvSpPr>
            <a:spLocks noChangeArrowheads="1"/>
          </p:cNvSpPr>
          <p:nvPr/>
        </p:nvSpPr>
        <p:spPr bwMode="auto">
          <a:xfrm>
            <a:off x="2898731" y="1504960"/>
            <a:ext cx="230274" cy="106427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err="1" smtClean="0">
                <a:latin typeface="Calibri" pitchFamily="34" charset="0"/>
              </a:rPr>
              <a:t>Zalau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161" name="Rectangle 23"/>
          <p:cNvSpPr>
            <a:spLocks noChangeArrowheads="1"/>
          </p:cNvSpPr>
          <p:nvPr/>
        </p:nvSpPr>
        <p:spPr bwMode="auto">
          <a:xfrm>
            <a:off x="2112913" y="1885965"/>
            <a:ext cx="230274" cy="106427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err="1" smtClean="0">
                <a:latin typeface="Calibri" pitchFamily="34" charset="0"/>
              </a:rPr>
              <a:t>Alesd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162" name="Rectangle 23"/>
          <p:cNvSpPr>
            <a:spLocks noChangeArrowheads="1"/>
          </p:cNvSpPr>
          <p:nvPr/>
        </p:nvSpPr>
        <p:spPr bwMode="auto">
          <a:xfrm>
            <a:off x="2827293" y="4160807"/>
            <a:ext cx="285752" cy="13023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smtClean="0">
                <a:latin typeface="Calibri" pitchFamily="34" charset="0"/>
              </a:rPr>
              <a:t>Petro</a:t>
            </a:r>
            <a:r>
              <a:rPr lang="ro-RO" sz="500" b="1" dirty="0" smtClean="0">
                <a:latin typeface="Calibri" pitchFamily="34" charset="0"/>
              </a:rPr>
              <a:t>ș</a:t>
            </a:r>
            <a:r>
              <a:rPr lang="en-US" sz="500" b="1" dirty="0" err="1" smtClean="0">
                <a:latin typeface="Calibri" pitchFamily="34" charset="0"/>
              </a:rPr>
              <a:t>ani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163" name="Rectangle 23"/>
          <p:cNvSpPr>
            <a:spLocks noChangeArrowheads="1"/>
          </p:cNvSpPr>
          <p:nvPr/>
        </p:nvSpPr>
        <p:spPr bwMode="auto">
          <a:xfrm>
            <a:off x="3113045" y="4862546"/>
            <a:ext cx="285752" cy="13023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err="1" smtClean="0">
                <a:latin typeface="Calibri" pitchFamily="34" charset="0"/>
              </a:rPr>
              <a:t>Rovinari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164" name="Rectangle 23"/>
          <p:cNvSpPr>
            <a:spLocks noChangeArrowheads="1"/>
          </p:cNvSpPr>
          <p:nvPr/>
        </p:nvSpPr>
        <p:spPr bwMode="auto">
          <a:xfrm>
            <a:off x="3203535" y="5665761"/>
            <a:ext cx="261944" cy="13976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smtClean="0">
                <a:latin typeface="Calibri" pitchFamily="34" charset="0"/>
              </a:rPr>
              <a:t>Craiova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165" name="Rectangle 23"/>
          <p:cNvSpPr>
            <a:spLocks noChangeArrowheads="1"/>
          </p:cNvSpPr>
          <p:nvPr/>
        </p:nvSpPr>
        <p:spPr bwMode="auto">
          <a:xfrm>
            <a:off x="2565342" y="6365852"/>
            <a:ext cx="261944" cy="13976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err="1" smtClean="0">
                <a:latin typeface="Calibri" pitchFamily="34" charset="0"/>
              </a:rPr>
              <a:t>Calafat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166" name="Rectangle 23"/>
          <p:cNvSpPr>
            <a:spLocks noChangeArrowheads="1"/>
          </p:cNvSpPr>
          <p:nvPr/>
        </p:nvSpPr>
        <p:spPr bwMode="auto">
          <a:xfrm>
            <a:off x="5756251" y="5776944"/>
            <a:ext cx="285752" cy="142876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err="1" smtClean="0">
                <a:latin typeface="Calibri" pitchFamily="34" charset="0"/>
              </a:rPr>
              <a:t>Aduna</a:t>
            </a:r>
            <a:r>
              <a:rPr lang="ro-RO" sz="500" b="1" dirty="0" smtClean="0">
                <a:latin typeface="Calibri" pitchFamily="34" charset="0"/>
              </a:rPr>
              <a:t>ț</a:t>
            </a:r>
            <a:r>
              <a:rPr lang="en-US" sz="500" b="1" dirty="0" smtClean="0">
                <a:latin typeface="Calibri" pitchFamily="34" charset="0"/>
              </a:rPr>
              <a:t>ii</a:t>
            </a:r>
          </a:p>
          <a:p>
            <a:pPr algn="ctr"/>
            <a:r>
              <a:rPr lang="en-US" sz="500" b="1" dirty="0" smtClean="0">
                <a:latin typeface="Calibri" pitchFamily="34" charset="0"/>
              </a:rPr>
              <a:t> Cop</a:t>
            </a:r>
            <a:r>
              <a:rPr lang="ro-RO" sz="500" b="1" dirty="0" smtClean="0">
                <a:latin typeface="Calibri" pitchFamily="34" charset="0"/>
              </a:rPr>
              <a:t>ă</a:t>
            </a:r>
            <a:r>
              <a:rPr lang="en-US" sz="500" b="1" dirty="0" err="1" smtClean="0">
                <a:latin typeface="Calibri" pitchFamily="34" charset="0"/>
              </a:rPr>
              <a:t>ceni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167" name="Rectangle 23"/>
          <p:cNvSpPr>
            <a:spLocks noChangeArrowheads="1"/>
          </p:cNvSpPr>
          <p:nvPr/>
        </p:nvSpPr>
        <p:spPr bwMode="auto">
          <a:xfrm>
            <a:off x="5827689" y="5648365"/>
            <a:ext cx="285752" cy="7143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err="1" smtClean="0">
                <a:latin typeface="Calibri" pitchFamily="34" charset="0"/>
              </a:rPr>
              <a:t>Bucure</a:t>
            </a:r>
            <a:r>
              <a:rPr lang="ro-RO" sz="500" b="1" dirty="0" smtClean="0">
                <a:latin typeface="Calibri" pitchFamily="34" charset="0"/>
              </a:rPr>
              <a:t>ș</a:t>
            </a:r>
            <a:r>
              <a:rPr lang="en-US" sz="500" b="1" dirty="0" err="1" smtClean="0">
                <a:latin typeface="Calibri" pitchFamily="34" charset="0"/>
              </a:rPr>
              <a:t>ti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168" name="Rectangle 23"/>
          <p:cNvSpPr>
            <a:spLocks noChangeArrowheads="1"/>
          </p:cNvSpPr>
          <p:nvPr/>
        </p:nvSpPr>
        <p:spPr bwMode="auto">
          <a:xfrm>
            <a:off x="6756383" y="5934116"/>
            <a:ext cx="285752" cy="7143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err="1" smtClean="0">
                <a:latin typeface="Calibri" pitchFamily="34" charset="0"/>
              </a:rPr>
              <a:t>Chiciu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169" name="Rectangle 23"/>
          <p:cNvSpPr>
            <a:spLocks noChangeArrowheads="1"/>
          </p:cNvSpPr>
          <p:nvPr/>
        </p:nvSpPr>
        <p:spPr bwMode="auto">
          <a:xfrm>
            <a:off x="6970697" y="5791240"/>
            <a:ext cx="285752" cy="7143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smtClean="0">
                <a:latin typeface="Calibri" pitchFamily="34" charset="0"/>
              </a:rPr>
              <a:t>C</a:t>
            </a:r>
            <a:r>
              <a:rPr lang="ro-RO" sz="500" b="1" dirty="0" smtClean="0">
                <a:latin typeface="Calibri" pitchFamily="34" charset="0"/>
              </a:rPr>
              <a:t>ă</a:t>
            </a:r>
            <a:r>
              <a:rPr lang="en-US" sz="500" b="1" dirty="0" smtClean="0">
                <a:latin typeface="Calibri" pitchFamily="34" charset="0"/>
              </a:rPr>
              <a:t>l</a:t>
            </a:r>
            <a:r>
              <a:rPr lang="ro-RO" sz="500" b="1" dirty="0" smtClean="0">
                <a:latin typeface="Calibri" pitchFamily="34" charset="0"/>
              </a:rPr>
              <a:t>ă</a:t>
            </a:r>
            <a:r>
              <a:rPr lang="en-US" sz="500" b="1" dirty="0" err="1" smtClean="0">
                <a:latin typeface="Calibri" pitchFamily="34" charset="0"/>
              </a:rPr>
              <a:t>ra</a:t>
            </a:r>
            <a:r>
              <a:rPr lang="ro-RO" sz="500" b="1" dirty="0" smtClean="0">
                <a:latin typeface="Calibri" pitchFamily="34" charset="0"/>
              </a:rPr>
              <a:t>ș</a:t>
            </a:r>
            <a:r>
              <a:rPr lang="en-US" sz="500" b="1" dirty="0" err="1" smtClean="0">
                <a:latin typeface="Calibri" pitchFamily="34" charset="0"/>
              </a:rPr>
              <a:t>i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170" name="Rectangle 23"/>
          <p:cNvSpPr>
            <a:spLocks noChangeArrowheads="1"/>
          </p:cNvSpPr>
          <p:nvPr/>
        </p:nvSpPr>
        <p:spPr bwMode="auto">
          <a:xfrm>
            <a:off x="7042135" y="5219736"/>
            <a:ext cx="285752" cy="7143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err="1" smtClean="0">
                <a:latin typeface="Calibri" pitchFamily="34" charset="0"/>
              </a:rPr>
              <a:t>Slobozia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171" name="Rectangle 23"/>
          <p:cNvSpPr>
            <a:spLocks noChangeArrowheads="1"/>
          </p:cNvSpPr>
          <p:nvPr/>
        </p:nvSpPr>
        <p:spPr bwMode="auto">
          <a:xfrm>
            <a:off x="6984986" y="4181500"/>
            <a:ext cx="285752" cy="7143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smtClean="0">
                <a:latin typeface="Calibri" pitchFamily="34" charset="0"/>
              </a:rPr>
              <a:t>Br</a:t>
            </a:r>
            <a:r>
              <a:rPr lang="ro-RO" sz="500" b="1" dirty="0" smtClean="0">
                <a:latin typeface="Calibri" pitchFamily="34" charset="0"/>
              </a:rPr>
              <a:t>ă</a:t>
            </a:r>
            <a:r>
              <a:rPr lang="en-US" sz="500" b="1" dirty="0" err="1" smtClean="0">
                <a:latin typeface="Calibri" pitchFamily="34" charset="0"/>
              </a:rPr>
              <a:t>ila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172" name="Rectangle 23"/>
          <p:cNvSpPr>
            <a:spLocks noChangeArrowheads="1"/>
          </p:cNvSpPr>
          <p:nvPr/>
        </p:nvSpPr>
        <p:spPr bwMode="auto">
          <a:xfrm>
            <a:off x="7470763" y="4029105"/>
            <a:ext cx="285752" cy="7143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smtClean="0">
                <a:latin typeface="Calibri" pitchFamily="34" charset="0"/>
              </a:rPr>
              <a:t>Gala</a:t>
            </a:r>
            <a:r>
              <a:rPr lang="ro-RO" sz="500" b="1" dirty="0" smtClean="0">
                <a:latin typeface="Calibri" pitchFamily="34" charset="0"/>
              </a:rPr>
              <a:t>ț</a:t>
            </a:r>
            <a:r>
              <a:rPr lang="en-US" sz="500" b="1" dirty="0" err="1" smtClean="0">
                <a:latin typeface="Calibri" pitchFamily="34" charset="0"/>
              </a:rPr>
              <a:t>i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173" name="Rectangle 23"/>
          <p:cNvSpPr>
            <a:spLocks noChangeArrowheads="1"/>
          </p:cNvSpPr>
          <p:nvPr/>
        </p:nvSpPr>
        <p:spPr bwMode="auto">
          <a:xfrm>
            <a:off x="6970697" y="3433786"/>
            <a:ext cx="285752" cy="7143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err="1" smtClean="0">
                <a:latin typeface="Calibri" pitchFamily="34" charset="0"/>
              </a:rPr>
              <a:t>Tecuci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174" name="Rectangle 23"/>
          <p:cNvSpPr>
            <a:spLocks noChangeArrowheads="1"/>
          </p:cNvSpPr>
          <p:nvPr/>
        </p:nvSpPr>
        <p:spPr bwMode="auto">
          <a:xfrm>
            <a:off x="6756383" y="2790844"/>
            <a:ext cx="285752" cy="7143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err="1" smtClean="0">
                <a:latin typeface="Calibri" pitchFamily="34" charset="0"/>
              </a:rPr>
              <a:t>Birlad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175" name="Rectangle 23"/>
          <p:cNvSpPr>
            <a:spLocks noChangeArrowheads="1"/>
          </p:cNvSpPr>
          <p:nvPr/>
        </p:nvSpPr>
        <p:spPr bwMode="auto">
          <a:xfrm>
            <a:off x="6756383" y="2290778"/>
            <a:ext cx="285752" cy="7143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err="1" smtClean="0">
                <a:latin typeface="Calibri" pitchFamily="34" charset="0"/>
              </a:rPr>
              <a:t>Vaslui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176" name="Rectangle 23"/>
          <p:cNvSpPr>
            <a:spLocks noChangeArrowheads="1"/>
          </p:cNvSpPr>
          <p:nvPr/>
        </p:nvSpPr>
        <p:spPr bwMode="auto">
          <a:xfrm>
            <a:off x="6399193" y="1614495"/>
            <a:ext cx="285752" cy="142876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smtClean="0">
                <a:latin typeface="Calibri" pitchFamily="34" charset="0"/>
              </a:rPr>
              <a:t>T</a:t>
            </a:r>
            <a:r>
              <a:rPr lang="ro-RO" sz="500" b="1" dirty="0" smtClean="0">
                <a:latin typeface="Calibri" pitchFamily="34" charset="0"/>
              </a:rPr>
              <a:t>â</a:t>
            </a:r>
            <a:r>
              <a:rPr lang="en-US" sz="500" b="1" dirty="0" err="1" smtClean="0">
                <a:latin typeface="Calibri" pitchFamily="34" charset="0"/>
              </a:rPr>
              <a:t>rgu</a:t>
            </a:r>
            <a:r>
              <a:rPr lang="en-US" sz="500" b="1" dirty="0" smtClean="0">
                <a:latin typeface="Calibri" pitchFamily="34" charset="0"/>
              </a:rPr>
              <a:t> </a:t>
            </a:r>
          </a:p>
          <a:p>
            <a:pPr algn="ctr"/>
            <a:r>
              <a:rPr lang="en-US" sz="500" b="1" dirty="0" err="1" smtClean="0">
                <a:latin typeface="Calibri" pitchFamily="34" charset="0"/>
              </a:rPr>
              <a:t>Frumos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177" name="Rectangle 23"/>
          <p:cNvSpPr>
            <a:spLocks noChangeArrowheads="1"/>
          </p:cNvSpPr>
          <p:nvPr/>
        </p:nvSpPr>
        <p:spPr bwMode="auto">
          <a:xfrm>
            <a:off x="6042003" y="738194"/>
            <a:ext cx="285752" cy="7143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err="1" smtClean="0">
                <a:latin typeface="Calibri" pitchFamily="34" charset="0"/>
              </a:rPr>
              <a:t>Botosani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178" name="Rectangle 23"/>
          <p:cNvSpPr>
            <a:spLocks noChangeArrowheads="1"/>
          </p:cNvSpPr>
          <p:nvPr/>
        </p:nvSpPr>
        <p:spPr bwMode="auto">
          <a:xfrm>
            <a:off x="5470499" y="1004894"/>
            <a:ext cx="285752" cy="7143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err="1" smtClean="0">
                <a:latin typeface="Calibri" pitchFamily="34" charset="0"/>
              </a:rPr>
              <a:t>Suceava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179" name="Freeform 178"/>
          <p:cNvSpPr/>
          <p:nvPr/>
        </p:nvSpPr>
        <p:spPr>
          <a:xfrm>
            <a:off x="1030255" y="3619524"/>
            <a:ext cx="67733" cy="742950"/>
          </a:xfrm>
          <a:custGeom>
            <a:avLst/>
            <a:gdLst>
              <a:gd name="connsiteX0" fmla="*/ 57150 w 67733"/>
              <a:gd name="connsiteY0" fmla="*/ 0 h 742950"/>
              <a:gd name="connsiteX1" fmla="*/ 0 w 67733"/>
              <a:gd name="connsiteY1" fmla="*/ 184150 h 742950"/>
              <a:gd name="connsiteX2" fmla="*/ 57150 w 67733"/>
              <a:gd name="connsiteY2" fmla="*/ 450850 h 742950"/>
              <a:gd name="connsiteX3" fmla="*/ 63500 w 67733"/>
              <a:gd name="connsiteY3" fmla="*/ 74295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733" h="742950">
                <a:moveTo>
                  <a:pt x="57150" y="0"/>
                </a:moveTo>
                <a:cubicBezTo>
                  <a:pt x="28575" y="54504"/>
                  <a:pt x="0" y="109008"/>
                  <a:pt x="0" y="184150"/>
                </a:cubicBezTo>
                <a:cubicBezTo>
                  <a:pt x="0" y="259292"/>
                  <a:pt x="46567" y="357717"/>
                  <a:pt x="57150" y="450850"/>
                </a:cubicBezTo>
                <a:cubicBezTo>
                  <a:pt x="67733" y="543983"/>
                  <a:pt x="65616" y="643466"/>
                  <a:pt x="63500" y="742950"/>
                </a:cubicBezTo>
              </a:path>
            </a:pathLst>
          </a:cu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" name="AutoShape 63"/>
          <p:cNvSpPr>
            <a:spLocks noChangeAspect="1" noChangeArrowheads="1"/>
          </p:cNvSpPr>
          <p:nvPr/>
        </p:nvSpPr>
        <p:spPr bwMode="auto">
          <a:xfrm>
            <a:off x="1469971" y="3790976"/>
            <a:ext cx="916001" cy="285752"/>
          </a:xfrm>
          <a:prstGeom prst="wedgeRectCallout">
            <a:avLst>
              <a:gd name="adj1" fmla="val -97311"/>
              <a:gd name="adj2" fmla="val -51511"/>
            </a:avLst>
          </a:prstGeom>
          <a:ln w="12700"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18000" tIns="10800" rIns="18000" bIns="10800" anchor="ctr" anchorCtr="1"/>
          <a:lstStyle/>
          <a:p>
            <a:pPr algn="ctr" eaLnBrk="0" hangingPunct="0"/>
            <a:r>
              <a:rPr lang="en-GB" sz="400" b="1" dirty="0">
                <a:solidFill>
                  <a:sysClr val="windowText" lastClr="000000"/>
                </a:solidFill>
              </a:rPr>
              <a:t> DN 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59, 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Timi</a:t>
            </a:r>
            <a:r>
              <a:rPr lang="ro-RO" sz="400" b="1" dirty="0" smtClean="0">
                <a:solidFill>
                  <a:sysClr val="windowText" lastClr="000000"/>
                </a:solidFill>
              </a:rPr>
              <a:t>ș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oara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 - </a:t>
            </a:r>
            <a:r>
              <a:rPr lang="en-GB" sz="400" b="1" dirty="0" err="1" smtClean="0">
                <a:solidFill>
                  <a:sysClr val="windowText" lastClr="000000"/>
                </a:solidFill>
              </a:rPr>
              <a:t>Moravi</a:t>
            </a:r>
            <a:r>
              <a:rPr lang="ro-RO" sz="400" b="1" dirty="0" smtClean="0">
                <a:solidFill>
                  <a:sysClr val="windowText" lastClr="000000"/>
                </a:solidFill>
              </a:rPr>
              <a:t>ț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a</a:t>
            </a:r>
          </a:p>
          <a:p>
            <a:pPr algn="ctr" eaLnBrk="0" hangingPunct="0"/>
            <a:r>
              <a:rPr lang="en-GB" sz="400" b="1" dirty="0" err="1" smtClean="0">
                <a:solidFill>
                  <a:sysClr val="windowText" lastClr="000000"/>
                </a:solidFill>
              </a:rPr>
              <a:t>Lungime</a:t>
            </a:r>
            <a:r>
              <a:rPr lang="en-GB" sz="400" b="1" dirty="0">
                <a:solidFill>
                  <a:sysClr val="windowText" lastClr="000000"/>
                </a:solidFill>
              </a:rPr>
              <a:t>: 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63 km</a:t>
            </a:r>
          </a:p>
          <a:p>
            <a:pPr algn="ctr" eaLnBrk="0" hangingPunct="0"/>
            <a:r>
              <a:rPr lang="en-GB" sz="400" b="1" dirty="0" err="1" smtClean="0">
                <a:solidFill>
                  <a:sysClr val="windowText" lastClr="000000"/>
                </a:solidFill>
              </a:rPr>
              <a:t>Propunere</a:t>
            </a:r>
            <a:r>
              <a:rPr lang="en-GB" sz="400" b="1" dirty="0" smtClean="0">
                <a:solidFill>
                  <a:sysClr val="windowText" lastClr="000000"/>
                </a:solidFill>
              </a:rPr>
              <a:t> Master Plan - SF 2015</a:t>
            </a:r>
            <a:endParaRPr lang="en-GB" sz="400" b="1" dirty="0">
              <a:solidFill>
                <a:sysClr val="windowText" lastClr="000000"/>
              </a:solidFill>
            </a:endParaRPr>
          </a:p>
        </p:txBody>
      </p:sp>
      <p:sp>
        <p:nvSpPr>
          <p:cNvPr id="181" name="Oval 37"/>
          <p:cNvSpPr>
            <a:spLocks noChangeArrowheads="1"/>
          </p:cNvSpPr>
          <p:nvPr/>
        </p:nvSpPr>
        <p:spPr bwMode="auto">
          <a:xfrm>
            <a:off x="1041343" y="3590951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82" name="Oval 37"/>
          <p:cNvSpPr>
            <a:spLocks noChangeArrowheads="1"/>
          </p:cNvSpPr>
          <p:nvPr/>
        </p:nvSpPr>
        <p:spPr bwMode="auto">
          <a:xfrm>
            <a:off x="1060395" y="4324376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83" name="Rectangle 23"/>
          <p:cNvSpPr>
            <a:spLocks noChangeArrowheads="1"/>
          </p:cNvSpPr>
          <p:nvPr/>
        </p:nvSpPr>
        <p:spPr bwMode="auto">
          <a:xfrm>
            <a:off x="1141352" y="3629049"/>
            <a:ext cx="357190" cy="8570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err="1" smtClean="0">
                <a:latin typeface="Calibri" pitchFamily="34" charset="0"/>
              </a:rPr>
              <a:t>Timi</a:t>
            </a:r>
            <a:r>
              <a:rPr lang="ro-RO" sz="500" b="1" dirty="0" smtClean="0">
                <a:latin typeface="Calibri" pitchFamily="34" charset="0"/>
              </a:rPr>
              <a:t>ș</a:t>
            </a:r>
            <a:r>
              <a:rPr lang="en-US" sz="500" b="1" dirty="0" err="1" smtClean="0">
                <a:latin typeface="Calibri" pitchFamily="34" charset="0"/>
              </a:rPr>
              <a:t>oara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184" name="Rectangle 23"/>
          <p:cNvSpPr>
            <a:spLocks noChangeArrowheads="1"/>
          </p:cNvSpPr>
          <p:nvPr/>
        </p:nvSpPr>
        <p:spPr bwMode="auto">
          <a:xfrm>
            <a:off x="1160404" y="4300568"/>
            <a:ext cx="357190" cy="128564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err="1" smtClean="0">
                <a:latin typeface="Calibri" pitchFamily="34" charset="0"/>
              </a:rPr>
              <a:t>Moravi</a:t>
            </a:r>
            <a:r>
              <a:rPr lang="ro-RO" sz="500" b="1" dirty="0" smtClean="0">
                <a:latin typeface="Calibri" pitchFamily="34" charset="0"/>
              </a:rPr>
              <a:t>ț</a:t>
            </a:r>
            <a:r>
              <a:rPr lang="en-US" sz="500" b="1" dirty="0" smtClean="0">
                <a:latin typeface="Calibri" pitchFamily="34" charset="0"/>
              </a:rPr>
              <a:t>a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110" name="AutoShape 7"/>
          <p:cNvSpPr>
            <a:spLocks noChangeArrowheads="1"/>
          </p:cNvSpPr>
          <p:nvPr/>
        </p:nvSpPr>
        <p:spPr bwMode="auto">
          <a:xfrm>
            <a:off x="3327359" y="5291174"/>
            <a:ext cx="1071570" cy="323840"/>
          </a:xfrm>
          <a:prstGeom prst="wedgeRectCallout">
            <a:avLst>
              <a:gd name="adj1" fmla="val 44861"/>
              <a:gd name="adj2" fmla="val 158338"/>
            </a:avLst>
          </a:prstGeom>
          <a:solidFill>
            <a:schemeClr val="accent3">
              <a:lumMod val="40000"/>
              <a:lumOff val="6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 anchor="ctr" anchorCtr="1"/>
          <a:lstStyle/>
          <a:p>
            <a:pPr algn="ctr" eaLnBrk="0" hangingPunct="0"/>
            <a:r>
              <a:rPr lang="en-US" sz="400" b="1" dirty="0">
                <a:solidFill>
                  <a:sysClr val="windowText" lastClr="000000"/>
                </a:solidFill>
              </a:rPr>
              <a:t>DN 6, Alexandria</a:t>
            </a:r>
            <a:r>
              <a:rPr lang="ro-RO" sz="400" b="1" dirty="0">
                <a:solidFill>
                  <a:sysClr val="windowText" lastClr="000000"/>
                </a:solidFill>
              </a:rPr>
              <a:t> </a:t>
            </a:r>
            <a:r>
              <a:rPr lang="en-US" sz="400" b="1" dirty="0">
                <a:solidFill>
                  <a:sysClr val="windowText" lastClr="000000"/>
                </a:solidFill>
              </a:rPr>
              <a:t>– Craiova,</a:t>
            </a:r>
          </a:p>
          <a:p>
            <a:pPr algn="ctr" eaLnBrk="0" hangingPunct="0"/>
            <a:r>
              <a:rPr lang="en-US" sz="400" b="1" dirty="0">
                <a:solidFill>
                  <a:sysClr val="windowText" lastClr="000000"/>
                </a:solidFill>
              </a:rPr>
              <a:t>Lot 2: km 132+435 - km 185+230</a:t>
            </a:r>
          </a:p>
          <a:p>
            <a:pPr algn="ctr" eaLnBrk="0" hangingPunct="0"/>
            <a:r>
              <a:rPr lang="en-US" sz="400" b="1" dirty="0">
                <a:solidFill>
                  <a:sysClr val="windowText" lastClr="000000"/>
                </a:solidFill>
              </a:rPr>
              <a:t>Lungime: 48,01 </a:t>
            </a:r>
            <a:r>
              <a:rPr lang="en-US" sz="400" b="1" dirty="0" smtClean="0">
                <a:solidFill>
                  <a:sysClr val="windowText" lastClr="000000"/>
                </a:solidFill>
              </a:rPr>
              <a:t>km</a:t>
            </a:r>
          </a:p>
          <a:p>
            <a:pPr algn="ctr" eaLnBrk="0" hangingPunct="0"/>
            <a:r>
              <a:rPr lang="en-US" sz="400" b="1" dirty="0" err="1" smtClean="0">
                <a:solidFill>
                  <a:sysClr val="windowText" lastClr="000000"/>
                </a:solidFill>
              </a:rPr>
              <a:t>Stadiul</a:t>
            </a:r>
            <a:r>
              <a:rPr lang="en-US" sz="400" b="1" dirty="0" smtClean="0">
                <a:solidFill>
                  <a:sysClr val="windowText" lastClr="000000"/>
                </a:solidFill>
              </a:rPr>
              <a:t> actual:  </a:t>
            </a:r>
            <a:r>
              <a:rPr lang="en-US" sz="400" b="1" dirty="0" err="1" smtClean="0">
                <a:solidFill>
                  <a:sysClr val="windowText" lastClr="000000"/>
                </a:solidFill>
              </a:rPr>
              <a:t>licita</a:t>
            </a:r>
            <a:r>
              <a:rPr lang="ro-RO" sz="400" b="1" dirty="0" smtClean="0">
                <a:solidFill>
                  <a:sysClr val="windowText" lastClr="000000"/>
                </a:solidFill>
              </a:rPr>
              <a:t>ț</a:t>
            </a:r>
            <a:r>
              <a:rPr lang="en-US" sz="400" b="1" dirty="0" err="1" smtClean="0">
                <a:solidFill>
                  <a:sysClr val="windowText" lastClr="000000"/>
                </a:solidFill>
              </a:rPr>
              <a:t>ie</a:t>
            </a:r>
            <a:r>
              <a:rPr lang="en-US" sz="400" b="1" dirty="0" smtClean="0">
                <a:solidFill>
                  <a:sysClr val="windowText" lastClr="000000"/>
                </a:solidFill>
              </a:rPr>
              <a:t> </a:t>
            </a:r>
            <a:r>
              <a:rPr lang="en-US" sz="400" b="1" dirty="0" err="1" smtClean="0">
                <a:solidFill>
                  <a:sysClr val="windowText" lastClr="000000"/>
                </a:solidFill>
              </a:rPr>
              <a:t>execu</a:t>
            </a:r>
            <a:r>
              <a:rPr lang="ro-RO" sz="400" b="1" dirty="0" smtClean="0">
                <a:solidFill>
                  <a:sysClr val="windowText" lastClr="000000"/>
                </a:solidFill>
              </a:rPr>
              <a:t>ț</a:t>
            </a:r>
            <a:r>
              <a:rPr lang="en-US" sz="400" b="1" dirty="0" err="1" smtClean="0">
                <a:solidFill>
                  <a:sysClr val="windowText" lastClr="000000"/>
                </a:solidFill>
              </a:rPr>
              <a:t>ie</a:t>
            </a:r>
            <a:r>
              <a:rPr lang="en-US" sz="400" b="1" dirty="0" smtClean="0">
                <a:solidFill>
                  <a:sysClr val="windowText" lastClr="000000"/>
                </a:solidFill>
              </a:rPr>
              <a:t> </a:t>
            </a:r>
            <a:r>
              <a:rPr lang="en-US" sz="400" b="1" dirty="0" err="1" smtClean="0">
                <a:solidFill>
                  <a:sysClr val="windowText" lastClr="000000"/>
                </a:solidFill>
              </a:rPr>
              <a:t>lucr</a:t>
            </a:r>
            <a:r>
              <a:rPr lang="ro-RO" sz="400" b="1" dirty="0" smtClean="0">
                <a:solidFill>
                  <a:sysClr val="windowText" lastClr="000000"/>
                </a:solidFill>
              </a:rPr>
              <a:t>ă</a:t>
            </a:r>
            <a:r>
              <a:rPr lang="en-US" sz="400" b="1" dirty="0" err="1" smtClean="0">
                <a:solidFill>
                  <a:sysClr val="windowText" lastClr="000000"/>
                </a:solidFill>
              </a:rPr>
              <a:t>ri</a:t>
            </a:r>
            <a:r>
              <a:rPr lang="en-US" sz="400" b="1" dirty="0" smtClean="0">
                <a:solidFill>
                  <a:sysClr val="windowText" lastClr="000000"/>
                </a:solidFill>
              </a:rPr>
              <a:t> </a:t>
            </a:r>
          </a:p>
          <a:p>
            <a:pPr algn="ctr" eaLnBrk="0" hangingPunct="0"/>
            <a:r>
              <a:rPr lang="en-US" sz="400" b="1" dirty="0" err="1" smtClean="0">
                <a:solidFill>
                  <a:sysClr val="windowText" lastClr="000000"/>
                </a:solidFill>
              </a:rPr>
              <a:t>Termen</a:t>
            </a:r>
            <a:r>
              <a:rPr lang="en-US" sz="400" b="1" dirty="0" smtClean="0">
                <a:solidFill>
                  <a:sysClr val="windowText" lastClr="000000"/>
                </a:solidFill>
              </a:rPr>
              <a:t> </a:t>
            </a:r>
            <a:r>
              <a:rPr lang="en-US" sz="400" b="1" dirty="0" err="1" smtClean="0">
                <a:solidFill>
                  <a:sysClr val="windowText" lastClr="000000"/>
                </a:solidFill>
              </a:rPr>
              <a:t>finalizare</a:t>
            </a:r>
            <a:r>
              <a:rPr lang="en-US" sz="400" b="1" dirty="0" smtClean="0">
                <a:solidFill>
                  <a:sysClr val="windowText" lastClr="000000"/>
                </a:solidFill>
              </a:rPr>
              <a:t>: 2017 – </a:t>
            </a:r>
            <a:r>
              <a:rPr lang="en-US" sz="400" b="1" dirty="0" err="1" smtClean="0">
                <a:solidFill>
                  <a:sysClr val="windowText" lastClr="000000"/>
                </a:solidFill>
              </a:rPr>
              <a:t>proiect</a:t>
            </a:r>
            <a:r>
              <a:rPr lang="en-US" sz="400" b="1" dirty="0" smtClean="0">
                <a:solidFill>
                  <a:sysClr val="windowText" lastClr="000000"/>
                </a:solidFill>
              </a:rPr>
              <a:t> </a:t>
            </a:r>
            <a:r>
              <a:rPr lang="en-US" sz="400" b="1" dirty="0" err="1" smtClean="0">
                <a:solidFill>
                  <a:sysClr val="windowText" lastClr="000000"/>
                </a:solidFill>
              </a:rPr>
              <a:t>fazat</a:t>
            </a:r>
            <a:endParaRPr lang="en-US" sz="400" b="1" dirty="0">
              <a:solidFill>
                <a:sysClr val="windowText" lastClr="000000"/>
              </a:solidFill>
            </a:endParaRPr>
          </a:p>
        </p:txBody>
      </p:sp>
      <p:sp>
        <p:nvSpPr>
          <p:cNvPr id="111" name="Freeform 33"/>
          <p:cNvSpPr>
            <a:spLocks/>
          </p:cNvSpPr>
          <p:nvPr/>
        </p:nvSpPr>
        <p:spPr bwMode="auto">
          <a:xfrm>
            <a:off x="4065547" y="5934116"/>
            <a:ext cx="711200" cy="44450"/>
          </a:xfrm>
          <a:custGeom>
            <a:avLst/>
            <a:gdLst>
              <a:gd name="T0" fmla="*/ 2147483647 w 414"/>
              <a:gd name="T1" fmla="*/ 2147483647 h 28"/>
              <a:gd name="T2" fmla="*/ 2147483647 w 414"/>
              <a:gd name="T3" fmla="*/ 2147483647 h 28"/>
              <a:gd name="T4" fmla="*/ 2147483647 w 414"/>
              <a:gd name="T5" fmla="*/ 2147483647 h 28"/>
              <a:gd name="T6" fmla="*/ 0 w 414"/>
              <a:gd name="T7" fmla="*/ 2147483647 h 28"/>
              <a:gd name="T8" fmla="*/ 0 60000 65536"/>
              <a:gd name="T9" fmla="*/ 0 60000 65536"/>
              <a:gd name="T10" fmla="*/ 0 60000 65536"/>
              <a:gd name="T11" fmla="*/ 0 60000 65536"/>
              <a:gd name="T12" fmla="*/ 0 w 414"/>
              <a:gd name="T13" fmla="*/ 0 h 28"/>
              <a:gd name="T14" fmla="*/ 414 w 414"/>
              <a:gd name="T15" fmla="*/ 28 h 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14" h="28">
                <a:moveTo>
                  <a:pt x="414" y="27"/>
                </a:moveTo>
                <a:cubicBezTo>
                  <a:pt x="392" y="24"/>
                  <a:pt x="371" y="20"/>
                  <a:pt x="348" y="18"/>
                </a:cubicBezTo>
                <a:cubicBezTo>
                  <a:pt x="293" y="0"/>
                  <a:pt x="212" y="26"/>
                  <a:pt x="153" y="27"/>
                </a:cubicBezTo>
                <a:cubicBezTo>
                  <a:pt x="102" y="28"/>
                  <a:pt x="51" y="27"/>
                  <a:pt x="0" y="27"/>
                </a:cubicBezTo>
              </a:path>
            </a:pathLst>
          </a:custGeom>
          <a:noFill/>
          <a:ln w="63500">
            <a:solidFill>
              <a:srgbClr val="007635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" name="Oval 37"/>
          <p:cNvSpPr>
            <a:spLocks noChangeArrowheads="1"/>
          </p:cNvSpPr>
          <p:nvPr/>
        </p:nvSpPr>
        <p:spPr bwMode="auto">
          <a:xfrm>
            <a:off x="4041739" y="5934116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13" name="Oval 37"/>
          <p:cNvSpPr>
            <a:spLocks noChangeArrowheads="1"/>
          </p:cNvSpPr>
          <p:nvPr/>
        </p:nvSpPr>
        <p:spPr bwMode="auto">
          <a:xfrm>
            <a:off x="4727541" y="5934116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pic>
        <p:nvPicPr>
          <p:cNvPr id="115" name="Picture 5" descr="C:\Users\adrian.olteanu\Desktop\identitate\foi_antet\logo_antet\logo_antet_MT.png"/>
          <p:cNvPicPr>
            <a:picLocks noChangeAspect="1" noChangeArrowheads="1"/>
          </p:cNvPicPr>
          <p:nvPr/>
        </p:nvPicPr>
        <p:blipFill>
          <a:blip r:embed="rId3" cstate="print"/>
          <a:srcRect r="75449"/>
          <a:stretch>
            <a:fillRect/>
          </a:stretch>
        </p:blipFill>
        <p:spPr bwMode="auto">
          <a:xfrm>
            <a:off x="365063" y="140018"/>
            <a:ext cx="642942" cy="597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0" name="Rectangle 139"/>
          <p:cNvSpPr/>
          <p:nvPr/>
        </p:nvSpPr>
        <p:spPr>
          <a:xfrm>
            <a:off x="79311" y="773436"/>
            <a:ext cx="1357322" cy="11715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600" b="1" dirty="0" smtClean="0"/>
              <a:t>MINISTERUL TRANSPORTURILOR</a:t>
            </a:r>
            <a:endParaRPr lang="en-US" sz="600" b="1" dirty="0"/>
          </a:p>
        </p:txBody>
      </p:sp>
      <p:sp>
        <p:nvSpPr>
          <p:cNvPr id="144" name="Rectangle 143"/>
          <p:cNvSpPr/>
          <p:nvPr/>
        </p:nvSpPr>
        <p:spPr>
          <a:xfrm>
            <a:off x="428596" y="6577058"/>
            <a:ext cx="500066" cy="1428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600" b="1" dirty="0" smtClean="0"/>
              <a:t>CNADNR </a:t>
            </a:r>
            <a:endParaRPr lang="en-US" sz="600" b="1" dirty="0"/>
          </a:p>
        </p:txBody>
      </p:sp>
      <p:pic>
        <p:nvPicPr>
          <p:cNvPr id="14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6076992"/>
            <a:ext cx="466493" cy="415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BAE939-52FA-4E07-A8BC-8AD2C219EADA}" type="slidenum">
              <a:rPr lang="en-US"/>
              <a:pPr>
                <a:defRPr/>
              </a:pPr>
              <a:t>4</a:t>
            </a:fld>
            <a:endParaRPr lang="en-US"/>
          </a:p>
        </p:txBody>
      </p:sp>
      <p:sp>
        <p:nvSpPr>
          <p:cNvPr id="29" name="Slide Number Placeholder 5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5DFAE076-753B-4D64-881E-AE1DDF9F810D}" type="slidenum">
              <a:rPr lang="en-US" sz="1400">
                <a:latin typeface="+mn-lt"/>
              </a:rPr>
              <a:pPr algn="r">
                <a:defRPr/>
              </a:pPr>
              <a:t>4</a:t>
            </a:fld>
            <a:endParaRPr lang="en-US" sz="1400">
              <a:latin typeface="+mn-lt"/>
            </a:endParaRPr>
          </a:p>
        </p:txBody>
      </p:sp>
      <p:pic>
        <p:nvPicPr>
          <p:cNvPr id="5325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3253" name="Rectangle 4"/>
          <p:cNvSpPr>
            <a:spLocks noChangeArrowheads="1"/>
          </p:cNvSpPr>
          <p:nvPr/>
        </p:nvSpPr>
        <p:spPr bwMode="auto">
          <a:xfrm>
            <a:off x="1428728" y="52388"/>
            <a:ext cx="5929354" cy="44765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it-IT" sz="1400" b="1" dirty="0" smtClean="0">
                <a:solidFill>
                  <a:sysClr val="windowText" lastClr="000000"/>
                </a:solidFill>
                <a:latin typeface="Arial Narrow" pitchFamily="34" charset="0"/>
              </a:rPr>
              <a:t>DRUMURI EXPRES - PROPUNERI MASTER PLAN</a:t>
            </a:r>
            <a:endParaRPr lang="en-US" sz="1400" b="1" dirty="0">
              <a:solidFill>
                <a:sysClr val="windowText" lastClr="000000"/>
              </a:solidFill>
              <a:latin typeface="Arial Narrow" pitchFamily="34" charset="0"/>
            </a:endParaRPr>
          </a:p>
        </p:txBody>
      </p:sp>
      <p:sp>
        <p:nvSpPr>
          <p:cNvPr id="53257" name="AutoShape 36"/>
          <p:cNvSpPr>
            <a:spLocks noChangeAspect="1" noChangeArrowheads="1"/>
          </p:cNvSpPr>
          <p:nvPr/>
        </p:nvSpPr>
        <p:spPr bwMode="auto">
          <a:xfrm>
            <a:off x="6752492" y="2133600"/>
            <a:ext cx="1055077" cy="304800"/>
          </a:xfrm>
          <a:prstGeom prst="wedgeRectCallout">
            <a:avLst>
              <a:gd name="adj1" fmla="val -87972"/>
              <a:gd name="adj2" fmla="val -58523"/>
            </a:avLst>
          </a:prstGeom>
          <a:solidFill>
            <a:schemeClr val="tx2">
              <a:lumMod val="40000"/>
              <a:lumOff val="6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 anchor="ctr" anchorCtr="1"/>
          <a:lstStyle/>
          <a:p>
            <a:pPr algn="ctr" eaLnBrk="0" hangingPunct="0"/>
            <a:r>
              <a:rPr lang="en-GB" sz="800" dirty="0" smtClean="0">
                <a:latin typeface="Arial" charset="0"/>
                <a:cs typeface="Arial" charset="0"/>
              </a:rPr>
              <a:t>BAC</a:t>
            </a:r>
            <a:r>
              <a:rPr lang="ro-RO" sz="800" dirty="0" smtClean="0">
                <a:latin typeface="Arial" charset="0"/>
                <a:cs typeface="Arial" charset="0"/>
              </a:rPr>
              <a:t>Ă</a:t>
            </a:r>
            <a:r>
              <a:rPr lang="en-GB" sz="800" dirty="0" smtClean="0">
                <a:latin typeface="Arial" charset="0"/>
                <a:cs typeface="Arial" charset="0"/>
              </a:rPr>
              <a:t>U  </a:t>
            </a:r>
            <a:r>
              <a:rPr lang="en-GB" sz="800" dirty="0">
                <a:latin typeface="Arial" charset="0"/>
                <a:cs typeface="Arial" charset="0"/>
              </a:rPr>
              <a:t>- </a:t>
            </a:r>
            <a:r>
              <a:rPr lang="en-GB" sz="800" dirty="0" smtClean="0">
                <a:latin typeface="Arial" charset="0"/>
                <a:cs typeface="Arial" charset="0"/>
              </a:rPr>
              <a:t>PA</a:t>
            </a:r>
            <a:r>
              <a:rPr lang="ro-RO" sz="800" dirty="0" smtClean="0">
                <a:latin typeface="Arial" charset="0"/>
                <a:cs typeface="Arial" charset="0"/>
              </a:rPr>
              <a:t>Ș</a:t>
            </a:r>
            <a:r>
              <a:rPr lang="en-GB" sz="800" dirty="0" smtClean="0">
                <a:latin typeface="Arial" charset="0"/>
                <a:cs typeface="Arial" charset="0"/>
              </a:rPr>
              <a:t>CANI</a:t>
            </a:r>
            <a:endParaRPr lang="en-GB" sz="800" dirty="0">
              <a:latin typeface="Arial" charset="0"/>
              <a:cs typeface="Arial" charset="0"/>
            </a:endParaRPr>
          </a:p>
          <a:p>
            <a:pPr algn="ctr" eaLnBrk="0" hangingPunct="0"/>
            <a:r>
              <a:rPr lang="en-GB" sz="800" dirty="0" err="1">
                <a:latin typeface="Arial" charset="0"/>
                <a:cs typeface="Arial" charset="0"/>
              </a:rPr>
              <a:t>Lungime</a:t>
            </a:r>
            <a:r>
              <a:rPr lang="en-GB" sz="800" dirty="0">
                <a:latin typeface="Arial" charset="0"/>
                <a:cs typeface="Arial" charset="0"/>
              </a:rPr>
              <a:t>:   </a:t>
            </a:r>
            <a:r>
              <a:rPr lang="ro-RO" sz="800" dirty="0" smtClean="0">
                <a:latin typeface="Arial" charset="0"/>
                <a:cs typeface="Arial" charset="0"/>
              </a:rPr>
              <a:t>81</a:t>
            </a:r>
            <a:r>
              <a:rPr lang="en-GB" sz="800" dirty="0" smtClean="0">
                <a:latin typeface="Arial" charset="0"/>
                <a:cs typeface="Arial" charset="0"/>
              </a:rPr>
              <a:t> </a:t>
            </a:r>
            <a:r>
              <a:rPr lang="en-GB" sz="800" dirty="0">
                <a:latin typeface="Arial" charset="0"/>
                <a:cs typeface="Arial" charset="0"/>
              </a:rPr>
              <a:t>km</a:t>
            </a:r>
          </a:p>
        </p:txBody>
      </p:sp>
      <p:sp>
        <p:nvSpPr>
          <p:cNvPr id="53260" name="Rectangle 22"/>
          <p:cNvSpPr>
            <a:spLocks noChangeArrowheads="1"/>
          </p:cNvSpPr>
          <p:nvPr/>
        </p:nvSpPr>
        <p:spPr bwMode="auto">
          <a:xfrm>
            <a:off x="5948384" y="2571744"/>
            <a:ext cx="409566" cy="1428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800" b="1" dirty="0" err="1" smtClean="0">
                <a:latin typeface="Calibri" pitchFamily="34" charset="0"/>
              </a:rPr>
              <a:t>Bac</a:t>
            </a:r>
            <a:r>
              <a:rPr lang="ro-RO" sz="800" b="1" dirty="0" smtClean="0">
                <a:latin typeface="Calibri" pitchFamily="34" charset="0"/>
              </a:rPr>
              <a:t>ă</a:t>
            </a:r>
            <a:r>
              <a:rPr lang="en-US" sz="800" b="1" dirty="0" smtClean="0">
                <a:latin typeface="Calibri" pitchFamily="34" charset="0"/>
              </a:rPr>
              <a:t>u</a:t>
            </a:r>
            <a:endParaRPr lang="en-US" sz="800" b="1" dirty="0">
              <a:latin typeface="Calibri" pitchFamily="34" charset="0"/>
            </a:endParaRPr>
          </a:p>
        </p:txBody>
      </p:sp>
      <p:cxnSp>
        <p:nvCxnSpPr>
          <p:cNvPr id="53265" name="Straight Connector 31"/>
          <p:cNvCxnSpPr>
            <a:cxnSpLocks noChangeShapeType="1"/>
          </p:cNvCxnSpPr>
          <p:nvPr/>
        </p:nvCxnSpPr>
        <p:spPr bwMode="auto">
          <a:xfrm rot="5400000" flipH="1">
            <a:off x="5868926" y="1978697"/>
            <a:ext cx="963613" cy="206620"/>
          </a:xfrm>
          <a:prstGeom prst="line">
            <a:avLst/>
          </a:prstGeom>
          <a:noFill/>
          <a:ln w="69850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</p:cxnSp>
      <p:sp>
        <p:nvSpPr>
          <p:cNvPr id="53270" name="Line 67"/>
          <p:cNvSpPr>
            <a:spLocks noChangeShapeType="1"/>
          </p:cNvSpPr>
          <p:nvPr/>
        </p:nvSpPr>
        <p:spPr bwMode="auto">
          <a:xfrm flipV="1">
            <a:off x="5710604" y="4395788"/>
            <a:ext cx="703385" cy="457200"/>
          </a:xfrm>
          <a:prstGeom prst="line">
            <a:avLst/>
          </a:prstGeom>
          <a:noFill/>
          <a:ln w="69850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271" name="Line 68"/>
          <p:cNvSpPr>
            <a:spLocks noChangeShapeType="1"/>
          </p:cNvSpPr>
          <p:nvPr/>
        </p:nvSpPr>
        <p:spPr bwMode="auto">
          <a:xfrm flipV="1">
            <a:off x="6400800" y="3760788"/>
            <a:ext cx="272562" cy="658812"/>
          </a:xfrm>
          <a:prstGeom prst="line">
            <a:avLst/>
          </a:prstGeom>
          <a:noFill/>
          <a:ln w="69850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272" name="Oval 24"/>
          <p:cNvSpPr>
            <a:spLocks noChangeArrowheads="1"/>
          </p:cNvSpPr>
          <p:nvPr/>
        </p:nvSpPr>
        <p:spPr bwMode="auto">
          <a:xfrm>
            <a:off x="5635869" y="4759325"/>
            <a:ext cx="140677" cy="152400"/>
          </a:xfrm>
          <a:prstGeom prst="ellipse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53273" name="AutoShape 25"/>
          <p:cNvSpPr>
            <a:spLocks noChangeAspect="1" noChangeArrowheads="1"/>
          </p:cNvSpPr>
          <p:nvPr/>
        </p:nvSpPr>
        <p:spPr bwMode="auto">
          <a:xfrm>
            <a:off x="5357818" y="3214686"/>
            <a:ext cx="996462" cy="268288"/>
          </a:xfrm>
          <a:prstGeom prst="wedgeRectCallout">
            <a:avLst>
              <a:gd name="adj1" fmla="val 61438"/>
              <a:gd name="adj2" fmla="val 313051"/>
            </a:avLst>
          </a:prstGeom>
          <a:solidFill>
            <a:schemeClr val="tx2">
              <a:lumMod val="40000"/>
              <a:lumOff val="6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 anchor="ctr" anchorCtr="1"/>
          <a:lstStyle/>
          <a:p>
            <a:pPr algn="ctr" eaLnBrk="0" hangingPunct="0"/>
            <a:r>
              <a:rPr lang="en-GB" sz="800" dirty="0" smtClean="0">
                <a:latin typeface="Arial" charset="0"/>
                <a:cs typeface="Arial" charset="0"/>
              </a:rPr>
              <a:t>BUZ</a:t>
            </a:r>
            <a:r>
              <a:rPr lang="ro-RO" sz="800" dirty="0" smtClean="0">
                <a:latin typeface="Arial" charset="0"/>
                <a:cs typeface="Arial" charset="0"/>
              </a:rPr>
              <a:t>Ă</a:t>
            </a:r>
            <a:r>
              <a:rPr lang="en-GB" sz="800" dirty="0" smtClean="0">
                <a:latin typeface="Arial" charset="0"/>
                <a:cs typeface="Arial" charset="0"/>
              </a:rPr>
              <a:t>U – FOC</a:t>
            </a:r>
            <a:r>
              <a:rPr lang="ro-RO" sz="800" dirty="0" smtClean="0">
                <a:latin typeface="Arial" charset="0"/>
                <a:cs typeface="Arial" charset="0"/>
              </a:rPr>
              <a:t>Ș</a:t>
            </a:r>
            <a:r>
              <a:rPr lang="en-GB" sz="800" dirty="0" smtClean="0">
                <a:latin typeface="Arial" charset="0"/>
                <a:cs typeface="Arial" charset="0"/>
              </a:rPr>
              <a:t>ANI</a:t>
            </a:r>
            <a:endParaRPr lang="en-GB" sz="800" dirty="0">
              <a:latin typeface="Arial" charset="0"/>
              <a:cs typeface="Arial" charset="0"/>
            </a:endParaRPr>
          </a:p>
          <a:p>
            <a:pPr algn="ctr" eaLnBrk="0" hangingPunct="0"/>
            <a:r>
              <a:rPr lang="en-GB" sz="800" dirty="0">
                <a:latin typeface="Arial" charset="0"/>
                <a:cs typeface="Arial" charset="0"/>
              </a:rPr>
              <a:t> </a:t>
            </a:r>
            <a:r>
              <a:rPr lang="en-GB" sz="800" dirty="0" err="1">
                <a:latin typeface="Arial" charset="0"/>
                <a:cs typeface="Arial" charset="0"/>
              </a:rPr>
              <a:t>Lungime</a:t>
            </a:r>
            <a:r>
              <a:rPr lang="en-GB" sz="800" dirty="0">
                <a:latin typeface="Arial" charset="0"/>
                <a:cs typeface="Arial" charset="0"/>
              </a:rPr>
              <a:t>: </a:t>
            </a:r>
            <a:r>
              <a:rPr lang="ro-RO" sz="800" dirty="0" smtClean="0">
                <a:latin typeface="Arial" charset="0"/>
                <a:cs typeface="Arial" charset="0"/>
              </a:rPr>
              <a:t>72</a:t>
            </a:r>
            <a:r>
              <a:rPr lang="en-GB" sz="800" dirty="0" smtClean="0">
                <a:latin typeface="Arial" charset="0"/>
                <a:cs typeface="Arial" charset="0"/>
              </a:rPr>
              <a:t> </a:t>
            </a:r>
            <a:r>
              <a:rPr lang="en-GB" sz="800" dirty="0">
                <a:latin typeface="Arial" charset="0"/>
                <a:cs typeface="Arial" charset="0"/>
              </a:rPr>
              <a:t>km</a:t>
            </a:r>
          </a:p>
        </p:txBody>
      </p:sp>
      <p:sp>
        <p:nvSpPr>
          <p:cNvPr id="53274" name="Rectangle 44"/>
          <p:cNvSpPr>
            <a:spLocks noChangeArrowheads="1"/>
          </p:cNvSpPr>
          <p:nvPr/>
        </p:nvSpPr>
        <p:spPr bwMode="auto">
          <a:xfrm>
            <a:off x="5214942" y="4714884"/>
            <a:ext cx="351692" cy="1524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800" b="1" dirty="0" err="1" smtClean="0">
                <a:latin typeface="Calibri" pitchFamily="34" charset="0"/>
              </a:rPr>
              <a:t>Ploie</a:t>
            </a:r>
            <a:r>
              <a:rPr lang="ro-RO" sz="800" b="1" dirty="0" smtClean="0">
                <a:latin typeface="Calibri" pitchFamily="34" charset="0"/>
              </a:rPr>
              <a:t>ș</a:t>
            </a:r>
            <a:r>
              <a:rPr lang="en-US" sz="800" b="1" dirty="0" err="1" smtClean="0">
                <a:latin typeface="Calibri" pitchFamily="34" charset="0"/>
              </a:rPr>
              <a:t>ti</a:t>
            </a:r>
            <a:endParaRPr lang="en-US" sz="800" b="1" dirty="0">
              <a:latin typeface="Calibri" pitchFamily="34" charset="0"/>
            </a:endParaRPr>
          </a:p>
        </p:txBody>
      </p:sp>
      <p:sp>
        <p:nvSpPr>
          <p:cNvPr id="53276" name="Rectangle 28"/>
          <p:cNvSpPr>
            <a:spLocks noChangeArrowheads="1"/>
          </p:cNvSpPr>
          <p:nvPr/>
        </p:nvSpPr>
        <p:spPr bwMode="auto">
          <a:xfrm>
            <a:off x="6763907" y="3597972"/>
            <a:ext cx="351692" cy="1524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800" b="1" dirty="0" err="1" smtClean="0">
                <a:latin typeface="Calibri" pitchFamily="34" charset="0"/>
              </a:rPr>
              <a:t>Foc</a:t>
            </a:r>
            <a:r>
              <a:rPr lang="ro-RO" sz="800" b="1" dirty="0" smtClean="0">
                <a:latin typeface="Calibri" pitchFamily="34" charset="0"/>
              </a:rPr>
              <a:t>ș</a:t>
            </a:r>
            <a:r>
              <a:rPr lang="en-US" sz="800" b="1" dirty="0" err="1" smtClean="0">
                <a:latin typeface="Calibri" pitchFamily="34" charset="0"/>
              </a:rPr>
              <a:t>ani</a:t>
            </a:r>
            <a:endParaRPr lang="en-US" sz="800" b="1" dirty="0">
              <a:latin typeface="Calibri" pitchFamily="34" charset="0"/>
            </a:endParaRPr>
          </a:p>
        </p:txBody>
      </p:sp>
      <p:sp>
        <p:nvSpPr>
          <p:cNvPr id="53277" name="Line 88"/>
          <p:cNvSpPr>
            <a:spLocks noChangeShapeType="1"/>
          </p:cNvSpPr>
          <p:nvPr/>
        </p:nvSpPr>
        <p:spPr bwMode="auto">
          <a:xfrm flipV="1">
            <a:off x="5064369" y="5572140"/>
            <a:ext cx="579201" cy="523860"/>
          </a:xfrm>
          <a:prstGeom prst="line">
            <a:avLst/>
          </a:prstGeom>
          <a:noFill/>
          <a:ln w="69850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279" name="Rectangle 31"/>
          <p:cNvSpPr>
            <a:spLocks noChangeArrowheads="1"/>
          </p:cNvSpPr>
          <p:nvPr/>
        </p:nvSpPr>
        <p:spPr bwMode="auto">
          <a:xfrm>
            <a:off x="4783016" y="6172201"/>
            <a:ext cx="489438" cy="1555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800" b="1">
                <a:latin typeface="Calibri" pitchFamily="34" charset="0"/>
              </a:rPr>
              <a:t>Alexandria</a:t>
            </a:r>
          </a:p>
        </p:txBody>
      </p:sp>
      <p:sp>
        <p:nvSpPr>
          <p:cNvPr id="53281" name="Line 97"/>
          <p:cNvSpPr>
            <a:spLocks noChangeShapeType="1"/>
          </p:cNvSpPr>
          <p:nvPr/>
        </p:nvSpPr>
        <p:spPr bwMode="auto">
          <a:xfrm flipH="1" flipV="1">
            <a:off x="5786446" y="1000108"/>
            <a:ext cx="473676" cy="676292"/>
          </a:xfrm>
          <a:prstGeom prst="line">
            <a:avLst/>
          </a:prstGeom>
          <a:noFill/>
          <a:ln w="69850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283" name="AutoShape 21"/>
          <p:cNvSpPr>
            <a:spLocks noChangeAspect="1" noChangeArrowheads="1"/>
          </p:cNvSpPr>
          <p:nvPr/>
        </p:nvSpPr>
        <p:spPr bwMode="auto">
          <a:xfrm>
            <a:off x="6643702" y="1000108"/>
            <a:ext cx="1166446" cy="303213"/>
          </a:xfrm>
          <a:prstGeom prst="wedgeRectCallout">
            <a:avLst>
              <a:gd name="adj1" fmla="val -97870"/>
              <a:gd name="adj2" fmla="val 66704"/>
            </a:avLst>
          </a:prstGeom>
          <a:solidFill>
            <a:schemeClr val="tx2">
              <a:lumMod val="40000"/>
              <a:lumOff val="6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 anchor="ctr" anchorCtr="1"/>
          <a:lstStyle/>
          <a:p>
            <a:pPr algn="ctr" eaLnBrk="0" hangingPunct="0"/>
            <a:r>
              <a:rPr lang="en-GB" sz="800" dirty="0" smtClean="0">
                <a:latin typeface="Arial" charset="0"/>
                <a:cs typeface="Arial" charset="0"/>
              </a:rPr>
              <a:t>PA</a:t>
            </a:r>
            <a:r>
              <a:rPr lang="ro-RO" sz="800" dirty="0" smtClean="0">
                <a:latin typeface="Arial" charset="0"/>
                <a:cs typeface="Arial" charset="0"/>
              </a:rPr>
              <a:t>Ș</a:t>
            </a:r>
            <a:r>
              <a:rPr lang="en-GB" sz="800" dirty="0" smtClean="0">
                <a:latin typeface="Arial" charset="0"/>
                <a:cs typeface="Arial" charset="0"/>
              </a:rPr>
              <a:t>CANI </a:t>
            </a:r>
            <a:r>
              <a:rPr lang="en-GB" sz="800" dirty="0">
                <a:latin typeface="Arial" charset="0"/>
                <a:cs typeface="Arial" charset="0"/>
              </a:rPr>
              <a:t>- </a:t>
            </a:r>
            <a:r>
              <a:rPr lang="ro-RO" sz="800" dirty="0" smtClean="0">
                <a:latin typeface="Arial" charset="0"/>
                <a:cs typeface="Arial" charset="0"/>
              </a:rPr>
              <a:t>SUCEAVA</a:t>
            </a:r>
            <a:endParaRPr lang="en-GB" sz="800" dirty="0">
              <a:latin typeface="Arial" charset="0"/>
              <a:cs typeface="Arial" charset="0"/>
            </a:endParaRPr>
          </a:p>
          <a:p>
            <a:pPr algn="ctr" eaLnBrk="0" hangingPunct="0"/>
            <a:r>
              <a:rPr lang="en-GB" sz="800" dirty="0" err="1">
                <a:latin typeface="Arial" charset="0"/>
                <a:cs typeface="Arial" charset="0"/>
              </a:rPr>
              <a:t>Lungime</a:t>
            </a:r>
            <a:r>
              <a:rPr lang="en-GB" sz="800" dirty="0">
                <a:latin typeface="Arial" charset="0"/>
                <a:cs typeface="Arial" charset="0"/>
              </a:rPr>
              <a:t>: </a:t>
            </a:r>
            <a:r>
              <a:rPr lang="ro-RO" sz="800" dirty="0" smtClean="0">
                <a:latin typeface="Arial" charset="0"/>
                <a:cs typeface="Arial" charset="0"/>
              </a:rPr>
              <a:t>61</a:t>
            </a:r>
            <a:r>
              <a:rPr lang="en-GB" sz="800" dirty="0" smtClean="0">
                <a:latin typeface="Arial" charset="0"/>
                <a:cs typeface="Arial" charset="0"/>
              </a:rPr>
              <a:t> </a:t>
            </a:r>
            <a:r>
              <a:rPr lang="en-GB" sz="800" dirty="0">
                <a:latin typeface="Arial" charset="0"/>
                <a:cs typeface="Arial" charset="0"/>
              </a:rPr>
              <a:t>km</a:t>
            </a:r>
          </a:p>
        </p:txBody>
      </p:sp>
      <p:sp>
        <p:nvSpPr>
          <p:cNvPr id="53284" name="Line 36"/>
          <p:cNvSpPr>
            <a:spLocks noChangeShapeType="1"/>
          </p:cNvSpPr>
          <p:nvPr/>
        </p:nvSpPr>
        <p:spPr bwMode="auto">
          <a:xfrm flipH="1" flipV="1">
            <a:off x="6433039" y="2514600"/>
            <a:ext cx="249115" cy="1219200"/>
          </a:xfrm>
          <a:prstGeom prst="line">
            <a:avLst/>
          </a:prstGeom>
          <a:noFill/>
          <a:ln w="69850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285" name="AutoShape 63"/>
          <p:cNvSpPr>
            <a:spLocks noChangeAspect="1" noChangeArrowheads="1"/>
          </p:cNvSpPr>
          <p:nvPr/>
        </p:nvSpPr>
        <p:spPr bwMode="auto">
          <a:xfrm>
            <a:off x="6822831" y="2743200"/>
            <a:ext cx="1014046" cy="304800"/>
          </a:xfrm>
          <a:prstGeom prst="wedgeRectCallout">
            <a:avLst>
              <a:gd name="adj1" fmla="val -74593"/>
              <a:gd name="adj2" fmla="val 104088"/>
            </a:avLst>
          </a:prstGeom>
          <a:solidFill>
            <a:schemeClr val="tx2">
              <a:lumMod val="40000"/>
              <a:lumOff val="6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 anchor="ctr" anchorCtr="1"/>
          <a:lstStyle/>
          <a:p>
            <a:pPr algn="ctr" eaLnBrk="0" hangingPunct="0"/>
            <a:r>
              <a:rPr lang="en-GB" sz="800" dirty="0" smtClean="0">
                <a:latin typeface="Arial" charset="0"/>
                <a:cs typeface="Arial" charset="0"/>
              </a:rPr>
              <a:t>FOC</a:t>
            </a:r>
            <a:r>
              <a:rPr lang="ro-RO" sz="800" dirty="0" smtClean="0">
                <a:latin typeface="Arial" charset="0"/>
                <a:cs typeface="Arial" charset="0"/>
              </a:rPr>
              <a:t>Ș</a:t>
            </a:r>
            <a:r>
              <a:rPr lang="en-GB" sz="800" dirty="0" smtClean="0">
                <a:latin typeface="Arial" charset="0"/>
                <a:cs typeface="Arial" charset="0"/>
              </a:rPr>
              <a:t>ANI  </a:t>
            </a:r>
            <a:r>
              <a:rPr lang="en-GB" sz="800" dirty="0">
                <a:latin typeface="Arial" charset="0"/>
                <a:cs typeface="Arial" charset="0"/>
              </a:rPr>
              <a:t>- </a:t>
            </a:r>
            <a:r>
              <a:rPr lang="en-GB" sz="800" dirty="0" smtClean="0">
                <a:latin typeface="Arial" charset="0"/>
                <a:cs typeface="Arial" charset="0"/>
              </a:rPr>
              <a:t>BAC</a:t>
            </a:r>
            <a:r>
              <a:rPr lang="ro-RO" sz="800" dirty="0" smtClean="0">
                <a:latin typeface="Arial" charset="0"/>
                <a:cs typeface="Arial" charset="0"/>
              </a:rPr>
              <a:t>Ă</a:t>
            </a:r>
            <a:r>
              <a:rPr lang="en-GB" sz="800" dirty="0" smtClean="0">
                <a:latin typeface="Arial" charset="0"/>
                <a:cs typeface="Arial" charset="0"/>
              </a:rPr>
              <a:t>U </a:t>
            </a:r>
            <a:r>
              <a:rPr lang="en-GB" sz="800" dirty="0" err="1">
                <a:latin typeface="Arial" charset="0"/>
                <a:cs typeface="Arial" charset="0"/>
              </a:rPr>
              <a:t>Lungime</a:t>
            </a:r>
            <a:r>
              <a:rPr lang="en-GB" sz="800" dirty="0">
                <a:latin typeface="Arial" charset="0"/>
                <a:cs typeface="Arial" charset="0"/>
              </a:rPr>
              <a:t>: </a:t>
            </a:r>
            <a:r>
              <a:rPr lang="ro-RO" sz="800" dirty="0" smtClean="0">
                <a:latin typeface="Arial" charset="0"/>
                <a:cs typeface="Arial" charset="0"/>
              </a:rPr>
              <a:t> 109</a:t>
            </a:r>
            <a:r>
              <a:rPr lang="en-GB" sz="800" dirty="0" smtClean="0">
                <a:latin typeface="Arial" charset="0"/>
                <a:cs typeface="Arial" charset="0"/>
              </a:rPr>
              <a:t> </a:t>
            </a:r>
            <a:r>
              <a:rPr lang="en-GB" sz="800" dirty="0">
                <a:latin typeface="Arial" charset="0"/>
                <a:cs typeface="Arial" charset="0"/>
              </a:rPr>
              <a:t>km </a:t>
            </a:r>
          </a:p>
        </p:txBody>
      </p:sp>
      <p:sp>
        <p:nvSpPr>
          <p:cNvPr id="53286" name="Rectangle 38"/>
          <p:cNvSpPr>
            <a:spLocks noChangeArrowheads="1"/>
          </p:cNvSpPr>
          <p:nvPr/>
        </p:nvSpPr>
        <p:spPr bwMode="auto">
          <a:xfrm>
            <a:off x="5205046" y="685800"/>
            <a:ext cx="281354" cy="1524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800" b="1" dirty="0" err="1">
                <a:latin typeface="Calibri" pitchFamily="34" charset="0"/>
              </a:rPr>
              <a:t>Siret</a:t>
            </a:r>
            <a:endParaRPr lang="en-US" sz="800" b="1" dirty="0">
              <a:latin typeface="Calibri" pitchFamily="34" charset="0"/>
            </a:endParaRPr>
          </a:p>
        </p:txBody>
      </p:sp>
      <p:sp>
        <p:nvSpPr>
          <p:cNvPr id="53289" name="Oval 41"/>
          <p:cNvSpPr>
            <a:spLocks noChangeArrowheads="1"/>
          </p:cNvSpPr>
          <p:nvPr/>
        </p:nvSpPr>
        <p:spPr bwMode="auto">
          <a:xfrm>
            <a:off x="6611815" y="3657600"/>
            <a:ext cx="140677" cy="152400"/>
          </a:xfrm>
          <a:prstGeom prst="ellipse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53291" name="Rectangle 43"/>
          <p:cNvSpPr>
            <a:spLocks noChangeArrowheads="1"/>
          </p:cNvSpPr>
          <p:nvPr/>
        </p:nvSpPr>
        <p:spPr bwMode="auto">
          <a:xfrm>
            <a:off x="3376247" y="5943601"/>
            <a:ext cx="489438" cy="1555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800" b="1" dirty="0">
                <a:latin typeface="Calibri" pitchFamily="34" charset="0"/>
              </a:rPr>
              <a:t>Craiova</a:t>
            </a:r>
          </a:p>
        </p:txBody>
      </p:sp>
      <p:sp>
        <p:nvSpPr>
          <p:cNvPr id="53296" name="Oval 48"/>
          <p:cNvSpPr>
            <a:spLocks noChangeArrowheads="1"/>
          </p:cNvSpPr>
          <p:nvPr/>
        </p:nvSpPr>
        <p:spPr bwMode="auto">
          <a:xfrm>
            <a:off x="5697416" y="5410200"/>
            <a:ext cx="133350" cy="146050"/>
          </a:xfrm>
          <a:prstGeom prst="ellipse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>
              <a:latin typeface="Calibri" pitchFamily="34" charset="0"/>
            </a:endParaRPr>
          </a:p>
        </p:txBody>
      </p:sp>
      <p:sp>
        <p:nvSpPr>
          <p:cNvPr id="59" name="Rectangle 44"/>
          <p:cNvSpPr>
            <a:spLocks noChangeArrowheads="1"/>
          </p:cNvSpPr>
          <p:nvPr/>
        </p:nvSpPr>
        <p:spPr bwMode="auto">
          <a:xfrm>
            <a:off x="4592738" y="5070170"/>
            <a:ext cx="351692" cy="1524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o-RO" sz="800" b="1" dirty="0" smtClean="0">
                <a:latin typeface="Calibri" pitchFamily="34" charset="0"/>
              </a:rPr>
              <a:t>Găești</a:t>
            </a:r>
            <a:endParaRPr lang="en-US" sz="800" b="1" dirty="0">
              <a:latin typeface="Calibri" pitchFamily="34" charset="0"/>
            </a:endParaRPr>
          </a:p>
        </p:txBody>
      </p:sp>
      <p:sp>
        <p:nvSpPr>
          <p:cNvPr id="61" name="Oval 19"/>
          <p:cNvSpPr>
            <a:spLocks noChangeArrowheads="1"/>
          </p:cNvSpPr>
          <p:nvPr/>
        </p:nvSpPr>
        <p:spPr bwMode="auto">
          <a:xfrm>
            <a:off x="5838092" y="1524000"/>
            <a:ext cx="140677" cy="152400"/>
          </a:xfrm>
          <a:prstGeom prst="ellipse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64" name="Rectangle 22"/>
          <p:cNvSpPr>
            <a:spLocks noChangeArrowheads="1"/>
          </p:cNvSpPr>
          <p:nvPr/>
        </p:nvSpPr>
        <p:spPr bwMode="auto">
          <a:xfrm>
            <a:off x="5500694" y="1371600"/>
            <a:ext cx="475145" cy="128574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800" b="1" dirty="0" err="1">
                <a:latin typeface="Calibri" pitchFamily="34" charset="0"/>
              </a:rPr>
              <a:t>Tg</a:t>
            </a:r>
            <a:r>
              <a:rPr lang="en-US" sz="800" b="1" dirty="0">
                <a:latin typeface="Calibri" pitchFamily="34" charset="0"/>
              </a:rPr>
              <a:t>. </a:t>
            </a:r>
            <a:r>
              <a:rPr lang="en-US" sz="800" b="1" dirty="0" err="1">
                <a:latin typeface="Calibri" pitchFamily="34" charset="0"/>
              </a:rPr>
              <a:t>Neamt</a:t>
            </a:r>
            <a:endParaRPr lang="en-US" sz="800" b="1" dirty="0">
              <a:latin typeface="Calibri" pitchFamily="34" charset="0"/>
            </a:endParaRPr>
          </a:p>
        </p:txBody>
      </p:sp>
      <p:sp>
        <p:nvSpPr>
          <p:cNvPr id="65" name="Rectangle 23"/>
          <p:cNvSpPr>
            <a:spLocks noChangeArrowheads="1"/>
          </p:cNvSpPr>
          <p:nvPr/>
        </p:nvSpPr>
        <p:spPr bwMode="auto">
          <a:xfrm>
            <a:off x="6357950" y="4500570"/>
            <a:ext cx="351692" cy="1524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800" b="1" dirty="0" err="1" smtClean="0">
                <a:latin typeface="Calibri" pitchFamily="34" charset="0"/>
              </a:rPr>
              <a:t>Buz</a:t>
            </a:r>
            <a:r>
              <a:rPr lang="ro-RO" sz="800" b="1" dirty="0" smtClean="0">
                <a:latin typeface="Calibri" pitchFamily="34" charset="0"/>
              </a:rPr>
              <a:t>ă</a:t>
            </a:r>
            <a:r>
              <a:rPr lang="en-US" sz="800" b="1" dirty="0" smtClean="0">
                <a:latin typeface="Calibri" pitchFamily="34" charset="0"/>
              </a:rPr>
              <a:t>u</a:t>
            </a:r>
            <a:endParaRPr lang="en-US" sz="800" b="1" dirty="0">
              <a:latin typeface="Calibri" pitchFamily="34" charset="0"/>
            </a:endParaRPr>
          </a:p>
        </p:txBody>
      </p:sp>
      <p:cxnSp>
        <p:nvCxnSpPr>
          <p:cNvPr id="81" name="Straight Connector 25"/>
          <p:cNvCxnSpPr>
            <a:cxnSpLocks noChangeShapeType="1"/>
            <a:stCxn id="53289" idx="5"/>
          </p:cNvCxnSpPr>
          <p:nvPr/>
        </p:nvCxnSpPr>
        <p:spPr bwMode="auto">
          <a:xfrm rot="16200000" flipH="1">
            <a:off x="6821885" y="3697686"/>
            <a:ext cx="403318" cy="583309"/>
          </a:xfrm>
          <a:prstGeom prst="line">
            <a:avLst/>
          </a:prstGeom>
          <a:noFill/>
          <a:ln w="69850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82" name="Straight Connector 27"/>
          <p:cNvCxnSpPr>
            <a:cxnSpLocks noChangeShapeType="1"/>
          </p:cNvCxnSpPr>
          <p:nvPr/>
        </p:nvCxnSpPr>
        <p:spPr bwMode="auto">
          <a:xfrm rot="5400000" flipH="1" flipV="1">
            <a:off x="7274169" y="4079631"/>
            <a:ext cx="152400" cy="70338"/>
          </a:xfrm>
          <a:prstGeom prst="line">
            <a:avLst/>
          </a:prstGeom>
          <a:noFill/>
          <a:ln w="69850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</p:cxnSp>
      <p:sp>
        <p:nvSpPr>
          <p:cNvPr id="84" name="Oval 42"/>
          <p:cNvSpPr>
            <a:spLocks noChangeArrowheads="1"/>
          </p:cNvSpPr>
          <p:nvPr/>
        </p:nvSpPr>
        <p:spPr bwMode="auto">
          <a:xfrm>
            <a:off x="7315201" y="3886200"/>
            <a:ext cx="133350" cy="146050"/>
          </a:xfrm>
          <a:prstGeom prst="ellipse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>
              <a:latin typeface="Calibri" pitchFamily="34" charset="0"/>
            </a:endParaRPr>
          </a:p>
        </p:txBody>
      </p:sp>
      <p:sp>
        <p:nvSpPr>
          <p:cNvPr id="85" name="AutoShape 60"/>
          <p:cNvSpPr>
            <a:spLocks noChangeAspect="1" noChangeArrowheads="1"/>
          </p:cNvSpPr>
          <p:nvPr/>
        </p:nvSpPr>
        <p:spPr bwMode="auto">
          <a:xfrm>
            <a:off x="5857884" y="4819656"/>
            <a:ext cx="1336431" cy="304800"/>
          </a:xfrm>
          <a:prstGeom prst="wedgeRectCallout">
            <a:avLst>
              <a:gd name="adj1" fmla="val 29370"/>
              <a:gd name="adj2" fmla="val -218033"/>
            </a:avLst>
          </a:prstGeom>
          <a:solidFill>
            <a:schemeClr val="tx2">
              <a:lumMod val="40000"/>
              <a:lumOff val="60000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lIns="13468" tIns="8081" rIns="13468" bIns="8081" anchor="ctr" anchorCtr="1"/>
          <a:lstStyle/>
          <a:p>
            <a:pPr defTabSz="684213" eaLnBrk="0" hangingPunct="0"/>
            <a:r>
              <a:rPr lang="en-GB" sz="800" dirty="0">
                <a:latin typeface="Arial" charset="0"/>
                <a:ea typeface="MS PGothic" pitchFamily="34" charset="-128"/>
                <a:cs typeface="Arial" charset="0"/>
              </a:rPr>
              <a:t>BUZAU – </a:t>
            </a:r>
            <a:r>
              <a:rPr lang="en-GB" sz="800" dirty="0" smtClean="0">
                <a:latin typeface="Arial" charset="0"/>
                <a:ea typeface="MS PGothic" pitchFamily="34" charset="-128"/>
                <a:cs typeface="Arial" charset="0"/>
              </a:rPr>
              <a:t>BR</a:t>
            </a:r>
            <a:r>
              <a:rPr lang="ro-RO" sz="800" dirty="0" smtClean="0">
                <a:latin typeface="Arial" charset="0"/>
                <a:ea typeface="MS PGothic" pitchFamily="34" charset="-128"/>
                <a:cs typeface="Arial" charset="0"/>
              </a:rPr>
              <a:t>Ă</a:t>
            </a:r>
            <a:r>
              <a:rPr lang="en-GB" sz="800" dirty="0" smtClean="0">
                <a:latin typeface="Arial" charset="0"/>
                <a:ea typeface="MS PGothic" pitchFamily="34" charset="-128"/>
                <a:cs typeface="Arial" charset="0"/>
              </a:rPr>
              <a:t>ILA </a:t>
            </a:r>
            <a:r>
              <a:rPr lang="en-GB" sz="800" dirty="0">
                <a:latin typeface="Arial" charset="0"/>
                <a:ea typeface="MS PGothic" pitchFamily="34" charset="-128"/>
                <a:cs typeface="Arial" charset="0"/>
              </a:rPr>
              <a:t>– </a:t>
            </a:r>
            <a:r>
              <a:rPr lang="en-GB" sz="800" dirty="0" smtClean="0">
                <a:latin typeface="Arial" charset="0"/>
                <a:ea typeface="MS PGothic" pitchFamily="34" charset="-128"/>
                <a:cs typeface="Arial" charset="0"/>
              </a:rPr>
              <a:t>GALA</a:t>
            </a:r>
            <a:r>
              <a:rPr lang="ro-RO" sz="800" dirty="0" smtClean="0">
                <a:latin typeface="Arial" charset="0"/>
                <a:ea typeface="MS PGothic" pitchFamily="34" charset="-128"/>
                <a:cs typeface="Arial" charset="0"/>
              </a:rPr>
              <a:t>Ț</a:t>
            </a:r>
            <a:r>
              <a:rPr lang="en-GB" sz="800" dirty="0" smtClean="0">
                <a:latin typeface="Arial" charset="0"/>
                <a:ea typeface="MS PGothic" pitchFamily="34" charset="-128"/>
                <a:cs typeface="Arial" charset="0"/>
              </a:rPr>
              <a:t>I</a:t>
            </a:r>
            <a:endParaRPr lang="en-GB" sz="800" dirty="0">
              <a:latin typeface="Arial" charset="0"/>
              <a:ea typeface="MS PGothic" pitchFamily="34" charset="-128"/>
              <a:cs typeface="Arial" charset="0"/>
            </a:endParaRPr>
          </a:p>
          <a:p>
            <a:pPr defTabSz="684213" eaLnBrk="0" hangingPunct="0"/>
            <a:r>
              <a:rPr lang="en-GB" sz="800" dirty="0">
                <a:latin typeface="Arial" charset="0"/>
                <a:ea typeface="MS PGothic" pitchFamily="34" charset="-128"/>
                <a:cs typeface="Arial" charset="0"/>
              </a:rPr>
              <a:t>Lungime: </a:t>
            </a:r>
            <a:r>
              <a:rPr lang="ro-RO" sz="800" dirty="0" smtClean="0">
                <a:latin typeface="Arial" charset="0"/>
                <a:ea typeface="MS PGothic" pitchFamily="34" charset="-128"/>
                <a:cs typeface="Arial" charset="0"/>
              </a:rPr>
              <a:t>98</a:t>
            </a:r>
            <a:r>
              <a:rPr lang="en-GB" sz="800" dirty="0" smtClean="0">
                <a:latin typeface="Arial" charset="0"/>
                <a:ea typeface="MS PGothic" pitchFamily="34" charset="-128"/>
                <a:cs typeface="Arial" charset="0"/>
              </a:rPr>
              <a:t> </a:t>
            </a:r>
            <a:r>
              <a:rPr lang="en-GB" sz="800" dirty="0">
                <a:latin typeface="Arial" charset="0"/>
                <a:ea typeface="MS PGothic" pitchFamily="34" charset="-128"/>
                <a:cs typeface="Arial" charset="0"/>
              </a:rPr>
              <a:t>km</a:t>
            </a:r>
          </a:p>
        </p:txBody>
      </p:sp>
      <p:sp>
        <p:nvSpPr>
          <p:cNvPr id="93" name="Oval 51"/>
          <p:cNvSpPr>
            <a:spLocks noChangeArrowheads="1"/>
          </p:cNvSpPr>
          <p:nvPr/>
        </p:nvSpPr>
        <p:spPr bwMode="auto">
          <a:xfrm>
            <a:off x="5697416" y="5410200"/>
            <a:ext cx="133350" cy="146050"/>
          </a:xfrm>
          <a:prstGeom prst="ellipse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>
              <a:latin typeface="Calibri" pitchFamily="34" charset="0"/>
            </a:endParaRPr>
          </a:p>
        </p:txBody>
      </p:sp>
      <p:sp>
        <p:nvSpPr>
          <p:cNvPr id="94" name="Rectangle 52"/>
          <p:cNvSpPr>
            <a:spLocks noChangeArrowheads="1"/>
          </p:cNvSpPr>
          <p:nvPr/>
        </p:nvSpPr>
        <p:spPr bwMode="auto">
          <a:xfrm>
            <a:off x="7526216" y="3886200"/>
            <a:ext cx="351692" cy="1524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800" b="1" dirty="0" smtClean="0">
                <a:latin typeface="Calibri" pitchFamily="34" charset="0"/>
              </a:rPr>
              <a:t>Gala</a:t>
            </a:r>
            <a:r>
              <a:rPr lang="ro-RO" sz="800" b="1" dirty="0" smtClean="0">
                <a:latin typeface="Calibri" pitchFamily="34" charset="0"/>
              </a:rPr>
              <a:t>ț</a:t>
            </a:r>
            <a:r>
              <a:rPr lang="en-US" sz="800" b="1" dirty="0" err="1" smtClean="0">
                <a:latin typeface="Calibri" pitchFamily="34" charset="0"/>
              </a:rPr>
              <a:t>i</a:t>
            </a:r>
            <a:endParaRPr lang="en-US" sz="800" b="1" dirty="0">
              <a:latin typeface="Calibri" pitchFamily="34" charset="0"/>
            </a:endParaRPr>
          </a:p>
        </p:txBody>
      </p:sp>
      <p:sp>
        <p:nvSpPr>
          <p:cNvPr id="98" name="Line 68"/>
          <p:cNvSpPr>
            <a:spLocks noChangeShapeType="1"/>
          </p:cNvSpPr>
          <p:nvPr/>
        </p:nvSpPr>
        <p:spPr bwMode="auto">
          <a:xfrm flipH="1" flipV="1">
            <a:off x="5564194" y="590530"/>
            <a:ext cx="214314" cy="428628"/>
          </a:xfrm>
          <a:prstGeom prst="line">
            <a:avLst/>
          </a:prstGeom>
          <a:noFill/>
          <a:ln w="69850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9" name="Oval 41"/>
          <p:cNvSpPr>
            <a:spLocks noChangeArrowheads="1"/>
          </p:cNvSpPr>
          <p:nvPr/>
        </p:nvSpPr>
        <p:spPr bwMode="auto">
          <a:xfrm>
            <a:off x="5486401" y="533400"/>
            <a:ext cx="133350" cy="146050"/>
          </a:xfrm>
          <a:prstGeom prst="ellipse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>
              <a:latin typeface="Calibri" pitchFamily="34" charset="0"/>
            </a:endParaRPr>
          </a:p>
        </p:txBody>
      </p:sp>
      <p:cxnSp>
        <p:nvCxnSpPr>
          <p:cNvPr id="104" name="Straight Connector 25"/>
          <p:cNvCxnSpPr>
            <a:cxnSpLocks noChangeShapeType="1"/>
            <a:endCxn id="53272" idx="3"/>
          </p:cNvCxnSpPr>
          <p:nvPr/>
        </p:nvCxnSpPr>
        <p:spPr bwMode="auto">
          <a:xfrm flipV="1">
            <a:off x="5000628" y="4889407"/>
            <a:ext cx="655843" cy="254105"/>
          </a:xfrm>
          <a:prstGeom prst="line">
            <a:avLst/>
          </a:prstGeom>
          <a:noFill/>
          <a:ln w="69850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</p:cxnSp>
      <p:sp>
        <p:nvSpPr>
          <p:cNvPr id="107" name="AutoShape 4"/>
          <p:cNvSpPr>
            <a:spLocks noChangeAspect="1" noChangeArrowheads="1"/>
          </p:cNvSpPr>
          <p:nvPr/>
        </p:nvSpPr>
        <p:spPr bwMode="auto">
          <a:xfrm>
            <a:off x="5214942" y="4079499"/>
            <a:ext cx="1086684" cy="268288"/>
          </a:xfrm>
          <a:prstGeom prst="wedgeRectCallout">
            <a:avLst>
              <a:gd name="adj1" fmla="val 36560"/>
              <a:gd name="adj2" fmla="val 133424"/>
            </a:avLst>
          </a:prstGeom>
          <a:solidFill>
            <a:schemeClr val="tx2">
              <a:lumMod val="40000"/>
              <a:lumOff val="6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 anchor="ctr" anchorCtr="1"/>
          <a:lstStyle/>
          <a:p>
            <a:pPr algn="ctr" eaLnBrk="0" hangingPunct="0"/>
            <a:r>
              <a:rPr lang="en-GB" sz="800" dirty="0" smtClean="0">
                <a:latin typeface="Arial" charset="0"/>
                <a:cs typeface="Arial" charset="0"/>
              </a:rPr>
              <a:t>PLOIE</a:t>
            </a:r>
            <a:r>
              <a:rPr lang="ro-RO" sz="800" dirty="0" smtClean="0">
                <a:latin typeface="Arial" charset="0"/>
                <a:cs typeface="Arial" charset="0"/>
              </a:rPr>
              <a:t>Ș</a:t>
            </a:r>
            <a:r>
              <a:rPr lang="en-GB" sz="800" dirty="0" smtClean="0">
                <a:latin typeface="Arial" charset="0"/>
                <a:cs typeface="Arial" charset="0"/>
              </a:rPr>
              <a:t>TI - BUZ</a:t>
            </a:r>
            <a:r>
              <a:rPr lang="ro-RO" sz="800" dirty="0" smtClean="0">
                <a:latin typeface="Arial" charset="0"/>
                <a:cs typeface="Arial" charset="0"/>
              </a:rPr>
              <a:t>Ă</a:t>
            </a:r>
            <a:r>
              <a:rPr lang="en-GB" sz="800" dirty="0" smtClean="0">
                <a:latin typeface="Arial" charset="0"/>
                <a:cs typeface="Arial" charset="0"/>
              </a:rPr>
              <a:t>U</a:t>
            </a:r>
          </a:p>
          <a:p>
            <a:pPr algn="ctr" eaLnBrk="0" hangingPunct="0"/>
            <a:r>
              <a:rPr lang="en-GB" sz="800" dirty="0" smtClean="0">
                <a:latin typeface="Arial" charset="0"/>
                <a:cs typeface="Arial" charset="0"/>
              </a:rPr>
              <a:t> </a:t>
            </a:r>
            <a:r>
              <a:rPr lang="en-GB" sz="800" dirty="0" err="1">
                <a:latin typeface="Arial" charset="0"/>
                <a:cs typeface="Arial" charset="0"/>
              </a:rPr>
              <a:t>Lungime</a:t>
            </a:r>
            <a:r>
              <a:rPr lang="en-GB" sz="800" dirty="0">
                <a:latin typeface="Arial" charset="0"/>
                <a:cs typeface="Arial" charset="0"/>
              </a:rPr>
              <a:t>: </a:t>
            </a:r>
            <a:r>
              <a:rPr lang="ro-RO" sz="800" dirty="0" smtClean="0">
                <a:latin typeface="Arial" charset="0"/>
                <a:cs typeface="Arial" charset="0"/>
              </a:rPr>
              <a:t>65</a:t>
            </a:r>
            <a:r>
              <a:rPr lang="en-GB" sz="800" dirty="0" smtClean="0">
                <a:latin typeface="Arial" charset="0"/>
                <a:cs typeface="Arial" charset="0"/>
              </a:rPr>
              <a:t> </a:t>
            </a:r>
            <a:r>
              <a:rPr lang="en-GB" sz="800" dirty="0">
                <a:latin typeface="Arial" charset="0"/>
                <a:cs typeface="Arial" charset="0"/>
              </a:rPr>
              <a:t>km</a:t>
            </a:r>
          </a:p>
        </p:txBody>
      </p:sp>
      <p:cxnSp>
        <p:nvCxnSpPr>
          <p:cNvPr id="108" name="Straight Connector 25"/>
          <p:cNvCxnSpPr>
            <a:cxnSpLocks noChangeShapeType="1"/>
          </p:cNvCxnSpPr>
          <p:nvPr/>
        </p:nvCxnSpPr>
        <p:spPr bwMode="auto">
          <a:xfrm flipV="1">
            <a:off x="6429388" y="4239461"/>
            <a:ext cx="835003" cy="118234"/>
          </a:xfrm>
          <a:prstGeom prst="line">
            <a:avLst/>
          </a:prstGeom>
          <a:noFill/>
          <a:ln w="69850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</p:cxnSp>
      <p:sp>
        <p:nvSpPr>
          <p:cNvPr id="114" name="Line 97"/>
          <p:cNvSpPr>
            <a:spLocks noChangeShapeType="1"/>
          </p:cNvSpPr>
          <p:nvPr/>
        </p:nvSpPr>
        <p:spPr bwMode="auto">
          <a:xfrm flipH="1" flipV="1">
            <a:off x="1785918" y="3786190"/>
            <a:ext cx="785818" cy="1500198"/>
          </a:xfrm>
          <a:prstGeom prst="line">
            <a:avLst/>
          </a:prstGeom>
          <a:noFill/>
          <a:ln w="69850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5" name="AutoShape 30"/>
          <p:cNvSpPr>
            <a:spLocks noChangeAspect="1" noChangeArrowheads="1"/>
          </p:cNvSpPr>
          <p:nvPr/>
        </p:nvSpPr>
        <p:spPr bwMode="auto">
          <a:xfrm>
            <a:off x="428596" y="4286256"/>
            <a:ext cx="1428760" cy="391143"/>
          </a:xfrm>
          <a:prstGeom prst="wedgeRectCallout">
            <a:avLst>
              <a:gd name="adj1" fmla="val 86017"/>
              <a:gd name="adj2" fmla="val 117834"/>
            </a:avLst>
          </a:prstGeom>
          <a:solidFill>
            <a:schemeClr val="tx2">
              <a:lumMod val="40000"/>
              <a:lumOff val="6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 anchor="ctr" anchorCtr="1"/>
          <a:lstStyle/>
          <a:p>
            <a:pPr algn="ctr" eaLnBrk="0" hangingPunct="0"/>
            <a:r>
              <a:rPr lang="en-GB" sz="800" dirty="0" smtClean="0">
                <a:latin typeface="Arial" charset="0"/>
                <a:cs typeface="Arial" charset="0"/>
              </a:rPr>
              <a:t>LUGOJ - CRAIOVA</a:t>
            </a:r>
            <a:endParaRPr lang="en-GB" sz="800" dirty="0">
              <a:latin typeface="Arial" charset="0"/>
              <a:cs typeface="Arial" charset="0"/>
            </a:endParaRPr>
          </a:p>
          <a:p>
            <a:pPr algn="ctr" eaLnBrk="0" hangingPunct="0"/>
            <a:r>
              <a:rPr lang="en-GB" sz="800" dirty="0">
                <a:latin typeface="Arial" charset="0"/>
                <a:cs typeface="Arial" charset="0"/>
              </a:rPr>
              <a:t> </a:t>
            </a:r>
            <a:r>
              <a:rPr lang="en-GB" sz="800" dirty="0" err="1">
                <a:latin typeface="Arial" charset="0"/>
                <a:cs typeface="Arial" charset="0"/>
              </a:rPr>
              <a:t>Lungime</a:t>
            </a:r>
            <a:r>
              <a:rPr lang="en-GB" sz="800" dirty="0">
                <a:latin typeface="Arial" charset="0"/>
                <a:cs typeface="Arial" charset="0"/>
              </a:rPr>
              <a:t>: </a:t>
            </a:r>
            <a:r>
              <a:rPr lang="ro-RO" sz="800" dirty="0" smtClean="0">
                <a:latin typeface="Arial" charset="0"/>
                <a:cs typeface="Arial" charset="0"/>
              </a:rPr>
              <a:t>246</a:t>
            </a:r>
            <a:r>
              <a:rPr lang="en-GB" sz="800" dirty="0" smtClean="0">
                <a:latin typeface="Arial" charset="0"/>
                <a:cs typeface="Arial" charset="0"/>
              </a:rPr>
              <a:t> </a:t>
            </a:r>
            <a:r>
              <a:rPr lang="en-GB" sz="800" dirty="0">
                <a:latin typeface="Arial" charset="0"/>
                <a:cs typeface="Arial" charset="0"/>
              </a:rPr>
              <a:t>km</a:t>
            </a:r>
          </a:p>
        </p:txBody>
      </p:sp>
      <p:sp>
        <p:nvSpPr>
          <p:cNvPr id="120" name="Line 68"/>
          <p:cNvSpPr>
            <a:spLocks noChangeShapeType="1"/>
          </p:cNvSpPr>
          <p:nvPr/>
        </p:nvSpPr>
        <p:spPr bwMode="auto">
          <a:xfrm flipH="1" flipV="1">
            <a:off x="2928926" y="642918"/>
            <a:ext cx="785818" cy="1071570"/>
          </a:xfrm>
          <a:prstGeom prst="line">
            <a:avLst/>
          </a:prstGeom>
          <a:noFill/>
          <a:ln w="69850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1" name="AutoShape 21"/>
          <p:cNvSpPr>
            <a:spLocks noChangeAspect="1" noChangeArrowheads="1"/>
          </p:cNvSpPr>
          <p:nvPr/>
        </p:nvSpPr>
        <p:spPr bwMode="auto">
          <a:xfrm>
            <a:off x="1142976" y="1285861"/>
            <a:ext cx="2071702" cy="428628"/>
          </a:xfrm>
          <a:prstGeom prst="wedgeRectCallout">
            <a:avLst>
              <a:gd name="adj1" fmla="val 54134"/>
              <a:gd name="adj2" fmla="val -69960"/>
            </a:avLst>
          </a:prstGeom>
          <a:solidFill>
            <a:schemeClr val="tx2">
              <a:lumMod val="40000"/>
              <a:lumOff val="6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 anchor="ctr" anchorCtr="1"/>
          <a:lstStyle/>
          <a:p>
            <a:pPr algn="ctr" eaLnBrk="0" hangingPunct="0"/>
            <a:r>
              <a:rPr lang="en-GB" sz="800" dirty="0" smtClean="0">
                <a:latin typeface="Arial" charset="0"/>
                <a:cs typeface="Arial" charset="0"/>
              </a:rPr>
              <a:t>TURDA – </a:t>
            </a:r>
            <a:r>
              <a:rPr lang="ro-RO" sz="800" dirty="0" smtClean="0">
                <a:latin typeface="Arial" charset="0"/>
                <a:cs typeface="Arial" charset="0"/>
              </a:rPr>
              <a:t>BAIA MARE – SATU MARE – PETEA - </a:t>
            </a:r>
            <a:r>
              <a:rPr lang="en-GB" sz="800" dirty="0" smtClean="0">
                <a:latin typeface="Arial" charset="0"/>
                <a:cs typeface="Arial" charset="0"/>
              </a:rPr>
              <a:t>HALMEU</a:t>
            </a:r>
            <a:endParaRPr lang="en-GB" sz="800" dirty="0">
              <a:latin typeface="Arial" charset="0"/>
              <a:cs typeface="Arial" charset="0"/>
            </a:endParaRPr>
          </a:p>
          <a:p>
            <a:pPr algn="ctr" eaLnBrk="0" hangingPunct="0"/>
            <a:r>
              <a:rPr lang="en-GB" sz="800" dirty="0" err="1">
                <a:latin typeface="Arial" charset="0"/>
                <a:cs typeface="Arial" charset="0"/>
              </a:rPr>
              <a:t>Lungime</a:t>
            </a:r>
            <a:r>
              <a:rPr lang="en-GB" sz="800" dirty="0">
                <a:latin typeface="Arial" charset="0"/>
                <a:cs typeface="Arial" charset="0"/>
              </a:rPr>
              <a:t>: </a:t>
            </a:r>
            <a:r>
              <a:rPr lang="ro-RO" sz="800" dirty="0" smtClean="0">
                <a:latin typeface="Arial" charset="0"/>
                <a:cs typeface="Arial" charset="0"/>
              </a:rPr>
              <a:t>321</a:t>
            </a:r>
            <a:r>
              <a:rPr lang="en-GB" sz="800" dirty="0" smtClean="0">
                <a:latin typeface="Arial" charset="0"/>
                <a:cs typeface="Arial" charset="0"/>
              </a:rPr>
              <a:t> km</a:t>
            </a:r>
            <a:endParaRPr lang="en-GB" sz="800" dirty="0">
              <a:latin typeface="Arial" charset="0"/>
              <a:cs typeface="Arial" charset="0"/>
            </a:endParaRPr>
          </a:p>
        </p:txBody>
      </p:sp>
      <p:sp>
        <p:nvSpPr>
          <p:cNvPr id="122" name="Oval 45"/>
          <p:cNvSpPr>
            <a:spLocks noChangeArrowheads="1"/>
          </p:cNvSpPr>
          <p:nvPr/>
        </p:nvSpPr>
        <p:spPr bwMode="auto">
          <a:xfrm>
            <a:off x="1714480" y="3714752"/>
            <a:ext cx="140677" cy="152400"/>
          </a:xfrm>
          <a:prstGeom prst="ellipse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124" name="Oval 45"/>
          <p:cNvSpPr>
            <a:spLocks noChangeArrowheads="1"/>
          </p:cNvSpPr>
          <p:nvPr/>
        </p:nvSpPr>
        <p:spPr bwMode="auto">
          <a:xfrm>
            <a:off x="2857488" y="571480"/>
            <a:ext cx="140677" cy="152400"/>
          </a:xfrm>
          <a:prstGeom prst="ellipse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125" name="Oval 51"/>
          <p:cNvSpPr>
            <a:spLocks noChangeArrowheads="1"/>
          </p:cNvSpPr>
          <p:nvPr/>
        </p:nvSpPr>
        <p:spPr bwMode="auto">
          <a:xfrm>
            <a:off x="5000628" y="5072074"/>
            <a:ext cx="133350" cy="146050"/>
          </a:xfrm>
          <a:prstGeom prst="ellipse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>
              <a:latin typeface="Calibri" pitchFamily="34" charset="0"/>
            </a:endParaRPr>
          </a:p>
        </p:txBody>
      </p:sp>
      <p:sp>
        <p:nvSpPr>
          <p:cNvPr id="126" name="Oval 32"/>
          <p:cNvSpPr>
            <a:spLocks noChangeArrowheads="1"/>
          </p:cNvSpPr>
          <p:nvPr/>
        </p:nvSpPr>
        <p:spPr bwMode="auto">
          <a:xfrm>
            <a:off x="6330462" y="4343400"/>
            <a:ext cx="140677" cy="152400"/>
          </a:xfrm>
          <a:prstGeom prst="ellipse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127" name="Rectangle 44"/>
          <p:cNvSpPr>
            <a:spLocks noChangeArrowheads="1"/>
          </p:cNvSpPr>
          <p:nvPr/>
        </p:nvSpPr>
        <p:spPr bwMode="auto">
          <a:xfrm>
            <a:off x="5572132" y="5715016"/>
            <a:ext cx="571504" cy="142876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800" b="1" dirty="0" err="1" smtClean="0">
                <a:latin typeface="Calibri" pitchFamily="34" charset="0"/>
              </a:rPr>
              <a:t>Bucure</a:t>
            </a:r>
            <a:r>
              <a:rPr lang="ro-RO" sz="800" b="1" dirty="0" smtClean="0">
                <a:latin typeface="Calibri" pitchFamily="34" charset="0"/>
              </a:rPr>
              <a:t>ș</a:t>
            </a:r>
            <a:r>
              <a:rPr lang="en-US" sz="800" b="1" dirty="0" err="1" smtClean="0">
                <a:latin typeface="Calibri" pitchFamily="34" charset="0"/>
              </a:rPr>
              <a:t>ti</a:t>
            </a:r>
            <a:endParaRPr lang="en-US" sz="800" b="1" dirty="0">
              <a:latin typeface="Calibri" pitchFamily="34" charset="0"/>
            </a:endParaRPr>
          </a:p>
        </p:txBody>
      </p:sp>
      <p:sp>
        <p:nvSpPr>
          <p:cNvPr id="128" name="Rectangle 44"/>
          <p:cNvSpPr>
            <a:spLocks noChangeArrowheads="1"/>
          </p:cNvSpPr>
          <p:nvPr/>
        </p:nvSpPr>
        <p:spPr bwMode="auto">
          <a:xfrm>
            <a:off x="2928926" y="2500306"/>
            <a:ext cx="571504" cy="142876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800" b="1" dirty="0" err="1" smtClean="0">
                <a:latin typeface="Calibri" pitchFamily="34" charset="0"/>
              </a:rPr>
              <a:t>Turda</a:t>
            </a:r>
            <a:endParaRPr lang="en-US" sz="800" b="1" dirty="0">
              <a:latin typeface="Calibri" pitchFamily="34" charset="0"/>
            </a:endParaRPr>
          </a:p>
        </p:txBody>
      </p:sp>
      <p:sp>
        <p:nvSpPr>
          <p:cNvPr id="129" name="Rectangle 44"/>
          <p:cNvSpPr>
            <a:spLocks noChangeArrowheads="1"/>
          </p:cNvSpPr>
          <p:nvPr/>
        </p:nvSpPr>
        <p:spPr bwMode="auto">
          <a:xfrm>
            <a:off x="3071802" y="538142"/>
            <a:ext cx="428628" cy="142876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800" b="1" dirty="0" err="1" smtClean="0">
                <a:latin typeface="Calibri" pitchFamily="34" charset="0"/>
              </a:rPr>
              <a:t>Halmeu</a:t>
            </a:r>
            <a:endParaRPr lang="en-US" sz="800" b="1" dirty="0">
              <a:latin typeface="Calibri" pitchFamily="34" charset="0"/>
            </a:endParaRPr>
          </a:p>
        </p:txBody>
      </p:sp>
      <p:sp>
        <p:nvSpPr>
          <p:cNvPr id="130" name="Rectangle 43"/>
          <p:cNvSpPr>
            <a:spLocks noChangeArrowheads="1"/>
          </p:cNvSpPr>
          <p:nvPr/>
        </p:nvSpPr>
        <p:spPr bwMode="auto">
          <a:xfrm>
            <a:off x="1928794" y="3714752"/>
            <a:ext cx="489438" cy="1555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800" b="1" dirty="0" err="1" smtClean="0">
                <a:latin typeface="Calibri" pitchFamily="34" charset="0"/>
              </a:rPr>
              <a:t>Lugoj</a:t>
            </a:r>
            <a:endParaRPr lang="en-US" sz="800" b="1" dirty="0">
              <a:latin typeface="Calibri" pitchFamily="34" charset="0"/>
            </a:endParaRPr>
          </a:p>
        </p:txBody>
      </p:sp>
      <p:cxnSp>
        <p:nvCxnSpPr>
          <p:cNvPr id="83" name="Straight Connector 25"/>
          <p:cNvCxnSpPr>
            <a:cxnSpLocks noChangeShapeType="1"/>
          </p:cNvCxnSpPr>
          <p:nvPr/>
        </p:nvCxnSpPr>
        <p:spPr bwMode="auto">
          <a:xfrm>
            <a:off x="7358082" y="4190176"/>
            <a:ext cx="714380" cy="167518"/>
          </a:xfrm>
          <a:prstGeom prst="line">
            <a:avLst/>
          </a:prstGeom>
          <a:noFill/>
          <a:ln w="69850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</p:cxnSp>
      <p:sp>
        <p:nvSpPr>
          <p:cNvPr id="95" name="Oval 41"/>
          <p:cNvSpPr>
            <a:spLocks noChangeArrowheads="1"/>
          </p:cNvSpPr>
          <p:nvPr/>
        </p:nvSpPr>
        <p:spPr bwMode="auto">
          <a:xfrm>
            <a:off x="7244862" y="4114800"/>
            <a:ext cx="133350" cy="146050"/>
          </a:xfrm>
          <a:prstGeom prst="ellipse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>
              <a:latin typeface="Calibri" pitchFamily="34" charset="0"/>
            </a:endParaRPr>
          </a:p>
        </p:txBody>
      </p:sp>
      <p:cxnSp>
        <p:nvCxnSpPr>
          <p:cNvPr id="96" name="Straight Connector 25"/>
          <p:cNvCxnSpPr>
            <a:cxnSpLocks noChangeShapeType="1"/>
          </p:cNvCxnSpPr>
          <p:nvPr/>
        </p:nvCxnSpPr>
        <p:spPr bwMode="auto">
          <a:xfrm rot="5400000">
            <a:off x="7322363" y="5036355"/>
            <a:ext cx="1428760" cy="71438"/>
          </a:xfrm>
          <a:prstGeom prst="line">
            <a:avLst/>
          </a:prstGeom>
          <a:noFill/>
          <a:ln w="69850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</p:cxnSp>
      <p:sp>
        <p:nvSpPr>
          <p:cNvPr id="103" name="Oval 41"/>
          <p:cNvSpPr>
            <a:spLocks noChangeArrowheads="1"/>
          </p:cNvSpPr>
          <p:nvPr/>
        </p:nvSpPr>
        <p:spPr bwMode="auto">
          <a:xfrm>
            <a:off x="8001024" y="4286256"/>
            <a:ext cx="133350" cy="146050"/>
          </a:xfrm>
          <a:prstGeom prst="ellipse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>
              <a:latin typeface="Calibri" pitchFamily="34" charset="0"/>
            </a:endParaRPr>
          </a:p>
        </p:txBody>
      </p:sp>
      <p:sp>
        <p:nvSpPr>
          <p:cNvPr id="105" name="Oval 41"/>
          <p:cNvSpPr>
            <a:spLocks noChangeArrowheads="1"/>
          </p:cNvSpPr>
          <p:nvPr/>
        </p:nvSpPr>
        <p:spPr bwMode="auto">
          <a:xfrm>
            <a:off x="7929586" y="5643578"/>
            <a:ext cx="133350" cy="146050"/>
          </a:xfrm>
          <a:prstGeom prst="ellipse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>
              <a:latin typeface="Calibri" pitchFamily="34" charset="0"/>
            </a:endParaRPr>
          </a:p>
        </p:txBody>
      </p:sp>
      <p:sp>
        <p:nvSpPr>
          <p:cNvPr id="106" name="Rectangle 52"/>
          <p:cNvSpPr>
            <a:spLocks noChangeArrowheads="1"/>
          </p:cNvSpPr>
          <p:nvPr/>
        </p:nvSpPr>
        <p:spPr bwMode="auto">
          <a:xfrm>
            <a:off x="8143900" y="4286256"/>
            <a:ext cx="351692" cy="1524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800" b="1" dirty="0" err="1" smtClean="0">
                <a:latin typeface="Calibri" pitchFamily="34" charset="0"/>
              </a:rPr>
              <a:t>Tulcea</a:t>
            </a:r>
            <a:endParaRPr lang="en-US" sz="800" b="1" dirty="0">
              <a:latin typeface="Calibri" pitchFamily="34" charset="0"/>
            </a:endParaRPr>
          </a:p>
        </p:txBody>
      </p:sp>
      <p:sp>
        <p:nvSpPr>
          <p:cNvPr id="109" name="Rectangle 52"/>
          <p:cNvSpPr>
            <a:spLocks noChangeArrowheads="1"/>
          </p:cNvSpPr>
          <p:nvPr/>
        </p:nvSpPr>
        <p:spPr bwMode="auto">
          <a:xfrm>
            <a:off x="8072462" y="5643578"/>
            <a:ext cx="500066" cy="142876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800" b="1" dirty="0" err="1" smtClean="0">
                <a:latin typeface="Calibri" pitchFamily="34" charset="0"/>
              </a:rPr>
              <a:t>Constan</a:t>
            </a:r>
            <a:r>
              <a:rPr lang="ro-RO" sz="800" b="1" dirty="0" smtClean="0">
                <a:latin typeface="Calibri" pitchFamily="34" charset="0"/>
              </a:rPr>
              <a:t>ț</a:t>
            </a:r>
            <a:r>
              <a:rPr lang="en-US" sz="800" b="1" dirty="0" smtClean="0">
                <a:latin typeface="Calibri" pitchFamily="34" charset="0"/>
              </a:rPr>
              <a:t>a</a:t>
            </a:r>
            <a:endParaRPr lang="en-US" sz="800" b="1" dirty="0">
              <a:latin typeface="Calibri" pitchFamily="34" charset="0"/>
            </a:endParaRPr>
          </a:p>
        </p:txBody>
      </p:sp>
      <p:sp>
        <p:nvSpPr>
          <p:cNvPr id="110" name="Rectangle 52"/>
          <p:cNvSpPr>
            <a:spLocks noChangeArrowheads="1"/>
          </p:cNvSpPr>
          <p:nvPr/>
        </p:nvSpPr>
        <p:spPr bwMode="auto">
          <a:xfrm>
            <a:off x="7072330" y="4357694"/>
            <a:ext cx="357190" cy="142876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800" b="1" dirty="0" smtClean="0">
                <a:latin typeface="Calibri" pitchFamily="34" charset="0"/>
              </a:rPr>
              <a:t>Br</a:t>
            </a:r>
            <a:r>
              <a:rPr lang="ro-RO" sz="800" b="1" dirty="0" smtClean="0">
                <a:latin typeface="Calibri" pitchFamily="34" charset="0"/>
              </a:rPr>
              <a:t>ă</a:t>
            </a:r>
            <a:r>
              <a:rPr lang="en-US" sz="800" b="1" dirty="0" err="1" smtClean="0">
                <a:latin typeface="Calibri" pitchFamily="34" charset="0"/>
              </a:rPr>
              <a:t>ila</a:t>
            </a:r>
            <a:endParaRPr lang="en-US" sz="800" b="1" dirty="0">
              <a:latin typeface="Calibri" pitchFamily="34" charset="0"/>
            </a:endParaRPr>
          </a:p>
        </p:txBody>
      </p:sp>
      <p:sp>
        <p:nvSpPr>
          <p:cNvPr id="112" name="Oval 111"/>
          <p:cNvSpPr/>
          <p:nvPr/>
        </p:nvSpPr>
        <p:spPr>
          <a:xfrm>
            <a:off x="5619755" y="5353063"/>
            <a:ext cx="285752" cy="285752"/>
          </a:xfrm>
          <a:prstGeom prst="ellipse">
            <a:avLst/>
          </a:prstGeom>
          <a:noFill/>
          <a:ln w="69850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AutoShape 30"/>
          <p:cNvSpPr>
            <a:spLocks noChangeAspect="1" noChangeArrowheads="1"/>
          </p:cNvSpPr>
          <p:nvPr/>
        </p:nvSpPr>
        <p:spPr bwMode="auto">
          <a:xfrm>
            <a:off x="6215074" y="5500702"/>
            <a:ext cx="1071570" cy="391143"/>
          </a:xfrm>
          <a:prstGeom prst="wedgeRectCallout">
            <a:avLst>
              <a:gd name="adj1" fmla="val -78475"/>
              <a:gd name="adj2" fmla="val -54738"/>
            </a:avLst>
          </a:prstGeom>
          <a:solidFill>
            <a:schemeClr val="tx2">
              <a:lumMod val="40000"/>
              <a:lumOff val="6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 anchor="ctr" anchorCtr="1"/>
          <a:lstStyle/>
          <a:p>
            <a:pPr algn="ctr" eaLnBrk="0" hangingPunct="0"/>
            <a:r>
              <a:rPr lang="en-GB" sz="800" dirty="0" smtClean="0">
                <a:latin typeface="Arial" charset="0"/>
                <a:cs typeface="Arial" charset="0"/>
              </a:rPr>
              <a:t>CENTURA BUCURE</a:t>
            </a:r>
            <a:r>
              <a:rPr lang="ro-RO" sz="800" dirty="0" smtClean="0">
                <a:latin typeface="Arial" charset="0"/>
                <a:cs typeface="Arial" charset="0"/>
              </a:rPr>
              <a:t>Ș</a:t>
            </a:r>
            <a:r>
              <a:rPr lang="en-GB" sz="800" dirty="0" smtClean="0">
                <a:latin typeface="Arial" charset="0"/>
                <a:cs typeface="Arial" charset="0"/>
              </a:rPr>
              <a:t>TI</a:t>
            </a:r>
            <a:endParaRPr lang="en-GB" sz="800" dirty="0">
              <a:latin typeface="Arial" charset="0"/>
              <a:cs typeface="Arial" charset="0"/>
            </a:endParaRPr>
          </a:p>
          <a:p>
            <a:pPr algn="ctr" eaLnBrk="0" hangingPunct="0"/>
            <a:r>
              <a:rPr lang="en-GB" sz="800" dirty="0">
                <a:latin typeface="Arial" charset="0"/>
                <a:cs typeface="Arial" charset="0"/>
              </a:rPr>
              <a:t> </a:t>
            </a:r>
            <a:r>
              <a:rPr lang="en-GB" sz="800" dirty="0" err="1">
                <a:latin typeface="Arial" charset="0"/>
                <a:cs typeface="Arial" charset="0"/>
              </a:rPr>
              <a:t>Lungime</a:t>
            </a:r>
            <a:r>
              <a:rPr lang="en-GB" sz="800" dirty="0">
                <a:latin typeface="Arial" charset="0"/>
                <a:cs typeface="Arial" charset="0"/>
              </a:rPr>
              <a:t>: </a:t>
            </a:r>
            <a:r>
              <a:rPr lang="en-GB" sz="800" dirty="0" smtClean="0">
                <a:latin typeface="Arial" charset="0"/>
                <a:cs typeface="Arial" charset="0"/>
              </a:rPr>
              <a:t>100 </a:t>
            </a:r>
            <a:r>
              <a:rPr lang="en-GB" sz="800" dirty="0">
                <a:latin typeface="Arial" charset="0"/>
                <a:cs typeface="Arial" charset="0"/>
              </a:rPr>
              <a:t>km</a:t>
            </a:r>
          </a:p>
        </p:txBody>
      </p:sp>
      <p:sp>
        <p:nvSpPr>
          <p:cNvPr id="97" name="Rectangle 13"/>
          <p:cNvSpPr>
            <a:spLocks noChangeArrowheads="1"/>
          </p:cNvSpPr>
          <p:nvPr/>
        </p:nvSpPr>
        <p:spPr bwMode="auto">
          <a:xfrm>
            <a:off x="1295400" y="5711825"/>
            <a:ext cx="228600" cy="228600"/>
          </a:xfrm>
          <a:prstGeom prst="rect">
            <a:avLst/>
          </a:prstGeom>
          <a:solidFill>
            <a:srgbClr val="FEDBA8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/>
            <a:endParaRPr lang="ro-RO" altLang="en-US"/>
          </a:p>
        </p:txBody>
      </p:sp>
      <p:sp>
        <p:nvSpPr>
          <p:cNvPr id="100" name="TextBox 1"/>
          <p:cNvSpPr txBox="1">
            <a:spLocks noChangeArrowheads="1"/>
          </p:cNvSpPr>
          <p:nvPr/>
        </p:nvSpPr>
        <p:spPr bwMode="auto">
          <a:xfrm rot="2851785">
            <a:off x="1004094" y="5564982"/>
            <a:ext cx="927100" cy="246062"/>
          </a:xfrm>
          <a:prstGeom prst="rect">
            <a:avLst/>
          </a:prstGeom>
          <a:solidFill>
            <a:srgbClr val="FFE8B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ro-RO" altLang="en-US" sz="1000">
                <a:solidFill>
                  <a:srgbClr val="595959"/>
                </a:solidFill>
              </a:rPr>
              <a:t>SERBIA</a:t>
            </a:r>
          </a:p>
        </p:txBody>
      </p:sp>
      <p:sp>
        <p:nvSpPr>
          <p:cNvPr id="111" name="Rectangle 21"/>
          <p:cNvSpPr>
            <a:spLocks noChangeArrowheads="1"/>
          </p:cNvSpPr>
          <p:nvPr/>
        </p:nvSpPr>
        <p:spPr bwMode="auto">
          <a:xfrm>
            <a:off x="1295400" y="5486400"/>
            <a:ext cx="2286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31" name="Rectangle 22"/>
          <p:cNvSpPr>
            <a:spLocks noChangeArrowheads="1"/>
          </p:cNvSpPr>
          <p:nvPr/>
        </p:nvSpPr>
        <p:spPr bwMode="auto">
          <a:xfrm>
            <a:off x="1524000" y="5638800"/>
            <a:ext cx="1524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o-RO"/>
          </a:p>
        </p:txBody>
      </p:sp>
      <p:sp>
        <p:nvSpPr>
          <p:cNvPr id="132" name="Rectangle 23"/>
          <p:cNvSpPr>
            <a:spLocks noChangeArrowheads="1"/>
          </p:cNvSpPr>
          <p:nvPr/>
        </p:nvSpPr>
        <p:spPr bwMode="auto">
          <a:xfrm>
            <a:off x="1143000" y="5257800"/>
            <a:ext cx="2286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33" name="Rectangle 24"/>
          <p:cNvSpPr>
            <a:spLocks noChangeArrowheads="1"/>
          </p:cNvSpPr>
          <p:nvPr/>
        </p:nvSpPr>
        <p:spPr bwMode="auto">
          <a:xfrm>
            <a:off x="1676400" y="5715000"/>
            <a:ext cx="1524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34" name="Rectangle 46"/>
          <p:cNvSpPr>
            <a:spLocks noChangeArrowheads="1"/>
          </p:cNvSpPr>
          <p:nvPr/>
        </p:nvSpPr>
        <p:spPr bwMode="auto">
          <a:xfrm>
            <a:off x="1758950" y="5867400"/>
            <a:ext cx="1524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35" name="Rectangle 22"/>
          <p:cNvSpPr>
            <a:spLocks noChangeArrowheads="1"/>
          </p:cNvSpPr>
          <p:nvPr/>
        </p:nvSpPr>
        <p:spPr bwMode="auto">
          <a:xfrm>
            <a:off x="1428728" y="5643578"/>
            <a:ext cx="1524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o-RO"/>
          </a:p>
        </p:txBody>
      </p:sp>
      <p:sp>
        <p:nvSpPr>
          <p:cNvPr id="136" name="Oval 39"/>
          <p:cNvSpPr>
            <a:spLocks noChangeArrowheads="1"/>
          </p:cNvSpPr>
          <p:nvPr/>
        </p:nvSpPr>
        <p:spPr bwMode="auto">
          <a:xfrm>
            <a:off x="6175386" y="1571612"/>
            <a:ext cx="133350" cy="146050"/>
          </a:xfrm>
          <a:prstGeom prst="ellipse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>
              <a:latin typeface="Calibri" pitchFamily="34" charset="0"/>
            </a:endParaRPr>
          </a:p>
        </p:txBody>
      </p:sp>
      <p:sp>
        <p:nvSpPr>
          <p:cNvPr id="137" name="Rectangle 22"/>
          <p:cNvSpPr>
            <a:spLocks noChangeArrowheads="1"/>
          </p:cNvSpPr>
          <p:nvPr/>
        </p:nvSpPr>
        <p:spPr bwMode="auto">
          <a:xfrm>
            <a:off x="6363821" y="1566864"/>
            <a:ext cx="422757" cy="128574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800" b="1" dirty="0" smtClean="0">
                <a:latin typeface="Calibri" pitchFamily="34" charset="0"/>
              </a:rPr>
              <a:t>Pa</a:t>
            </a:r>
            <a:r>
              <a:rPr lang="ro-RO" sz="800" b="1" dirty="0" smtClean="0">
                <a:latin typeface="Calibri" pitchFamily="34" charset="0"/>
              </a:rPr>
              <a:t>ș</a:t>
            </a:r>
            <a:r>
              <a:rPr lang="en-US" sz="800" b="1" dirty="0" err="1" smtClean="0">
                <a:latin typeface="Calibri" pitchFamily="34" charset="0"/>
              </a:rPr>
              <a:t>cani</a:t>
            </a:r>
            <a:endParaRPr lang="en-US" sz="800" b="1" dirty="0">
              <a:latin typeface="Calibri" pitchFamily="34" charset="0"/>
            </a:endParaRPr>
          </a:p>
        </p:txBody>
      </p:sp>
      <p:pic>
        <p:nvPicPr>
          <p:cNvPr id="87" name="Picture 5" descr="C:\Users\adrian.olteanu\Desktop\identitate\foi_antet\logo_antet\logo_antet_MT.png"/>
          <p:cNvPicPr>
            <a:picLocks noChangeAspect="1" noChangeArrowheads="1"/>
          </p:cNvPicPr>
          <p:nvPr/>
        </p:nvPicPr>
        <p:blipFill>
          <a:blip r:embed="rId3" cstate="print"/>
          <a:srcRect r="75449"/>
          <a:stretch>
            <a:fillRect/>
          </a:stretch>
        </p:blipFill>
        <p:spPr bwMode="auto">
          <a:xfrm>
            <a:off x="365063" y="140018"/>
            <a:ext cx="642942" cy="597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7" name="Rectangle 116"/>
          <p:cNvSpPr/>
          <p:nvPr/>
        </p:nvSpPr>
        <p:spPr>
          <a:xfrm>
            <a:off x="79311" y="773436"/>
            <a:ext cx="1357322" cy="11715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600" b="1" dirty="0" smtClean="0"/>
              <a:t>MINISTERUL TRANSPORTURILOR</a:t>
            </a:r>
            <a:endParaRPr lang="en-US" sz="600" b="1" dirty="0"/>
          </a:p>
        </p:txBody>
      </p:sp>
      <p:sp>
        <p:nvSpPr>
          <p:cNvPr id="118" name="Rectangle 117"/>
          <p:cNvSpPr/>
          <p:nvPr/>
        </p:nvSpPr>
        <p:spPr>
          <a:xfrm>
            <a:off x="428596" y="6577058"/>
            <a:ext cx="500066" cy="1428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600" b="1" dirty="0" smtClean="0"/>
              <a:t>CNADNR </a:t>
            </a:r>
            <a:endParaRPr lang="en-US" sz="600" b="1" dirty="0"/>
          </a:p>
        </p:txBody>
      </p:sp>
      <p:pic>
        <p:nvPicPr>
          <p:cNvPr id="11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6076992"/>
            <a:ext cx="466493" cy="415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8" name="Line 88"/>
          <p:cNvSpPr>
            <a:spLocks noChangeShapeType="1"/>
          </p:cNvSpPr>
          <p:nvPr/>
        </p:nvSpPr>
        <p:spPr bwMode="auto">
          <a:xfrm>
            <a:off x="3722364" y="5801694"/>
            <a:ext cx="1285884" cy="285752"/>
          </a:xfrm>
          <a:prstGeom prst="line">
            <a:avLst/>
          </a:prstGeom>
          <a:noFill/>
          <a:ln w="69850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9" name="AutoShape 30"/>
          <p:cNvSpPr>
            <a:spLocks noChangeAspect="1" noChangeArrowheads="1"/>
          </p:cNvSpPr>
          <p:nvPr/>
        </p:nvSpPr>
        <p:spPr bwMode="auto">
          <a:xfrm>
            <a:off x="2000232" y="6286520"/>
            <a:ext cx="1428760" cy="391143"/>
          </a:xfrm>
          <a:prstGeom prst="wedgeRectCallout">
            <a:avLst>
              <a:gd name="adj1" fmla="val 129204"/>
              <a:gd name="adj2" fmla="val -117745"/>
            </a:avLst>
          </a:prstGeom>
          <a:solidFill>
            <a:schemeClr val="tx2">
              <a:lumMod val="40000"/>
              <a:lumOff val="6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 anchor="ctr" anchorCtr="1"/>
          <a:lstStyle/>
          <a:p>
            <a:pPr algn="ctr" eaLnBrk="0" hangingPunct="0"/>
            <a:r>
              <a:rPr lang="ro-RO" sz="800" dirty="0" smtClean="0">
                <a:latin typeface="Arial" charset="0"/>
                <a:cs typeface="Arial" charset="0"/>
              </a:rPr>
              <a:t>BUCUREȘTI - ALEXANDRIA</a:t>
            </a:r>
            <a:r>
              <a:rPr lang="en-GB" sz="800" dirty="0" smtClean="0">
                <a:latin typeface="Arial" charset="0"/>
                <a:cs typeface="Arial" charset="0"/>
              </a:rPr>
              <a:t> - CRAIOVA</a:t>
            </a:r>
            <a:endParaRPr lang="en-GB" sz="800" dirty="0">
              <a:latin typeface="Arial" charset="0"/>
              <a:cs typeface="Arial" charset="0"/>
            </a:endParaRPr>
          </a:p>
          <a:p>
            <a:pPr algn="ctr" eaLnBrk="0" hangingPunct="0"/>
            <a:r>
              <a:rPr lang="en-GB" sz="800" dirty="0">
                <a:latin typeface="Arial" charset="0"/>
                <a:cs typeface="Arial" charset="0"/>
              </a:rPr>
              <a:t> </a:t>
            </a:r>
            <a:r>
              <a:rPr lang="en-GB" sz="800" dirty="0" err="1">
                <a:latin typeface="Arial" charset="0"/>
                <a:cs typeface="Arial" charset="0"/>
              </a:rPr>
              <a:t>Lungime</a:t>
            </a:r>
            <a:r>
              <a:rPr lang="en-GB" sz="800" dirty="0">
                <a:latin typeface="Arial" charset="0"/>
                <a:cs typeface="Arial" charset="0"/>
              </a:rPr>
              <a:t>: </a:t>
            </a:r>
            <a:r>
              <a:rPr lang="ro-RO" sz="800" dirty="0" smtClean="0">
                <a:latin typeface="Arial" charset="0"/>
                <a:cs typeface="Arial" charset="0"/>
              </a:rPr>
              <a:t>195</a:t>
            </a:r>
            <a:r>
              <a:rPr lang="en-GB" sz="800" dirty="0" smtClean="0">
                <a:latin typeface="Arial" charset="0"/>
                <a:cs typeface="Arial" charset="0"/>
              </a:rPr>
              <a:t> </a:t>
            </a:r>
            <a:r>
              <a:rPr lang="en-GB" sz="800" dirty="0">
                <a:latin typeface="Arial" charset="0"/>
                <a:cs typeface="Arial" charset="0"/>
              </a:rPr>
              <a:t>km</a:t>
            </a:r>
          </a:p>
        </p:txBody>
      </p:sp>
      <p:sp>
        <p:nvSpPr>
          <p:cNvPr id="140" name="Line 97"/>
          <p:cNvSpPr>
            <a:spLocks noChangeShapeType="1"/>
          </p:cNvSpPr>
          <p:nvPr/>
        </p:nvSpPr>
        <p:spPr bwMode="auto">
          <a:xfrm flipH="1" flipV="1">
            <a:off x="2556496" y="5278768"/>
            <a:ext cx="1071570" cy="500066"/>
          </a:xfrm>
          <a:prstGeom prst="line">
            <a:avLst/>
          </a:prstGeom>
          <a:noFill/>
          <a:ln w="69850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1" name="Oval 45"/>
          <p:cNvSpPr>
            <a:spLocks noChangeArrowheads="1"/>
          </p:cNvSpPr>
          <p:nvPr/>
        </p:nvSpPr>
        <p:spPr bwMode="auto">
          <a:xfrm>
            <a:off x="3587262" y="5715000"/>
            <a:ext cx="140677" cy="152400"/>
          </a:xfrm>
          <a:prstGeom prst="ellipse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143" name="Oval 46"/>
          <p:cNvSpPr>
            <a:spLocks noChangeArrowheads="1"/>
          </p:cNvSpPr>
          <p:nvPr/>
        </p:nvSpPr>
        <p:spPr bwMode="auto">
          <a:xfrm>
            <a:off x="4994031" y="6019800"/>
            <a:ext cx="133350" cy="146050"/>
          </a:xfrm>
          <a:prstGeom prst="ellipse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>
              <a:latin typeface="Calibri" pitchFamily="34" charset="0"/>
            </a:endParaRPr>
          </a:p>
        </p:txBody>
      </p:sp>
      <p:sp>
        <p:nvSpPr>
          <p:cNvPr id="144" name="AutoShape 60"/>
          <p:cNvSpPr>
            <a:spLocks noChangeAspect="1" noChangeArrowheads="1"/>
          </p:cNvSpPr>
          <p:nvPr/>
        </p:nvSpPr>
        <p:spPr bwMode="auto">
          <a:xfrm>
            <a:off x="5929322" y="6286520"/>
            <a:ext cx="1979373" cy="304800"/>
          </a:xfrm>
          <a:prstGeom prst="wedgeRectCallout">
            <a:avLst>
              <a:gd name="adj1" fmla="val 54129"/>
              <a:gd name="adj2" fmla="val -371380"/>
            </a:avLst>
          </a:prstGeom>
          <a:solidFill>
            <a:schemeClr val="tx2">
              <a:lumMod val="40000"/>
              <a:lumOff val="60000"/>
            </a:schemeClr>
          </a:solidFill>
          <a:ln w="12700" algn="ctr">
            <a:solidFill>
              <a:schemeClr val="tx1"/>
            </a:solidFill>
            <a:miter lim="800000"/>
            <a:headEnd/>
            <a:tailEnd/>
          </a:ln>
        </p:spPr>
        <p:txBody>
          <a:bodyPr lIns="13468" tIns="8081" rIns="13468" bIns="8081" anchor="ctr" anchorCtr="1"/>
          <a:lstStyle/>
          <a:p>
            <a:pPr defTabSz="684213" eaLnBrk="0" hangingPunct="0"/>
            <a:r>
              <a:rPr lang="ro-RO" sz="800" dirty="0" smtClean="0">
                <a:latin typeface="Arial" charset="0"/>
                <a:ea typeface="MS PGothic" pitchFamily="34" charset="-128"/>
                <a:cs typeface="Arial" charset="0"/>
              </a:rPr>
              <a:t>BRĂILA – TULCEA – CONSTANȚA</a:t>
            </a:r>
            <a:endParaRPr lang="en-GB" sz="800" dirty="0">
              <a:latin typeface="Arial" charset="0"/>
              <a:ea typeface="MS PGothic" pitchFamily="34" charset="-128"/>
              <a:cs typeface="Arial" charset="0"/>
            </a:endParaRPr>
          </a:p>
          <a:p>
            <a:pPr defTabSz="684213" eaLnBrk="0" hangingPunct="0"/>
            <a:r>
              <a:rPr lang="en-GB" sz="800" dirty="0">
                <a:latin typeface="Arial" charset="0"/>
                <a:ea typeface="MS PGothic" pitchFamily="34" charset="-128"/>
                <a:cs typeface="Arial" charset="0"/>
              </a:rPr>
              <a:t>Lungime: </a:t>
            </a:r>
            <a:r>
              <a:rPr lang="ro-RO" sz="800" dirty="0" smtClean="0">
                <a:latin typeface="Arial" charset="0"/>
                <a:ea typeface="MS PGothic" pitchFamily="34" charset="-128"/>
                <a:cs typeface="Arial" charset="0"/>
              </a:rPr>
              <a:t>188</a:t>
            </a:r>
            <a:r>
              <a:rPr lang="en-GB" sz="800" dirty="0" smtClean="0">
                <a:latin typeface="Arial" charset="0"/>
                <a:ea typeface="MS PGothic" pitchFamily="34" charset="-128"/>
                <a:cs typeface="Arial" charset="0"/>
              </a:rPr>
              <a:t> </a:t>
            </a:r>
            <a:r>
              <a:rPr lang="en-GB" sz="800" dirty="0">
                <a:latin typeface="Arial" charset="0"/>
                <a:ea typeface="MS PGothic" pitchFamily="34" charset="-128"/>
                <a:cs typeface="Arial" charset="0"/>
              </a:rPr>
              <a:t>km</a:t>
            </a:r>
          </a:p>
        </p:txBody>
      </p:sp>
      <p:sp>
        <p:nvSpPr>
          <p:cNvPr id="145" name="AutoShape 4"/>
          <p:cNvSpPr>
            <a:spLocks noChangeAspect="1" noChangeArrowheads="1"/>
          </p:cNvSpPr>
          <p:nvPr/>
        </p:nvSpPr>
        <p:spPr bwMode="auto">
          <a:xfrm>
            <a:off x="4286248" y="5429264"/>
            <a:ext cx="1143008" cy="268288"/>
          </a:xfrm>
          <a:prstGeom prst="wedgeRectCallout">
            <a:avLst>
              <a:gd name="adj1" fmla="val 49517"/>
              <a:gd name="adj2" fmla="val -200620"/>
            </a:avLst>
          </a:prstGeom>
          <a:solidFill>
            <a:schemeClr val="tx2">
              <a:lumMod val="40000"/>
              <a:lumOff val="6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 anchor="ctr" anchorCtr="1"/>
          <a:lstStyle/>
          <a:p>
            <a:pPr algn="ctr" eaLnBrk="0" hangingPunct="0"/>
            <a:r>
              <a:rPr lang="en-GB" sz="800" dirty="0" smtClean="0">
                <a:latin typeface="Arial" charset="0"/>
                <a:cs typeface="Arial" charset="0"/>
              </a:rPr>
              <a:t>G</a:t>
            </a:r>
            <a:r>
              <a:rPr lang="ro-RO" sz="800" dirty="0" smtClean="0">
                <a:latin typeface="Arial" charset="0"/>
                <a:cs typeface="Arial" charset="0"/>
              </a:rPr>
              <a:t>Ă</a:t>
            </a:r>
            <a:r>
              <a:rPr lang="en-GB" sz="800" dirty="0" smtClean="0">
                <a:latin typeface="Arial" charset="0"/>
                <a:cs typeface="Arial" charset="0"/>
              </a:rPr>
              <a:t>E</a:t>
            </a:r>
            <a:r>
              <a:rPr lang="ro-RO" sz="800" dirty="0" smtClean="0">
                <a:latin typeface="Arial" charset="0"/>
                <a:cs typeface="Arial" charset="0"/>
              </a:rPr>
              <a:t>Ș</a:t>
            </a:r>
            <a:r>
              <a:rPr lang="en-GB" sz="800" dirty="0" smtClean="0">
                <a:latin typeface="Arial" charset="0"/>
                <a:cs typeface="Arial" charset="0"/>
              </a:rPr>
              <a:t>TI – PLOIE</a:t>
            </a:r>
            <a:r>
              <a:rPr lang="ro-RO" sz="800" dirty="0" smtClean="0">
                <a:latin typeface="Arial" charset="0"/>
                <a:cs typeface="Arial" charset="0"/>
              </a:rPr>
              <a:t>Ș</a:t>
            </a:r>
            <a:r>
              <a:rPr lang="en-GB" sz="800" dirty="0" smtClean="0">
                <a:latin typeface="Arial" charset="0"/>
                <a:cs typeface="Arial" charset="0"/>
              </a:rPr>
              <a:t>TI</a:t>
            </a:r>
          </a:p>
          <a:p>
            <a:pPr algn="ctr" eaLnBrk="0" hangingPunct="0"/>
            <a:r>
              <a:rPr lang="en-GB" sz="800" dirty="0" smtClean="0">
                <a:latin typeface="Arial" charset="0"/>
                <a:cs typeface="Arial" charset="0"/>
              </a:rPr>
              <a:t> </a:t>
            </a:r>
            <a:r>
              <a:rPr lang="en-GB" sz="800" dirty="0" err="1">
                <a:latin typeface="Arial" charset="0"/>
                <a:cs typeface="Arial" charset="0"/>
              </a:rPr>
              <a:t>Lungime</a:t>
            </a:r>
            <a:r>
              <a:rPr lang="en-GB" sz="800" dirty="0">
                <a:latin typeface="Arial" charset="0"/>
                <a:cs typeface="Arial" charset="0"/>
              </a:rPr>
              <a:t>: </a:t>
            </a:r>
            <a:r>
              <a:rPr lang="ro-RO" sz="800" dirty="0" smtClean="0">
                <a:latin typeface="Arial" charset="0"/>
                <a:cs typeface="Arial" charset="0"/>
              </a:rPr>
              <a:t>74</a:t>
            </a:r>
            <a:r>
              <a:rPr lang="en-GB" sz="800" dirty="0" smtClean="0">
                <a:latin typeface="Arial" charset="0"/>
                <a:cs typeface="Arial" charset="0"/>
              </a:rPr>
              <a:t> </a:t>
            </a:r>
            <a:r>
              <a:rPr lang="en-GB" sz="800" dirty="0">
                <a:latin typeface="Arial" charset="0"/>
                <a:cs typeface="Arial" charset="0"/>
              </a:rPr>
              <a:t>km</a:t>
            </a:r>
          </a:p>
        </p:txBody>
      </p:sp>
      <p:sp>
        <p:nvSpPr>
          <p:cNvPr id="146" name="AutoShape 63"/>
          <p:cNvSpPr>
            <a:spLocks noChangeAspect="1" noChangeArrowheads="1"/>
          </p:cNvSpPr>
          <p:nvPr/>
        </p:nvSpPr>
        <p:spPr bwMode="auto">
          <a:xfrm>
            <a:off x="7143768" y="3429000"/>
            <a:ext cx="1014046" cy="304800"/>
          </a:xfrm>
          <a:prstGeom prst="wedgeRectCallout">
            <a:avLst>
              <a:gd name="adj1" fmla="val -74593"/>
              <a:gd name="adj2" fmla="val 104088"/>
            </a:avLst>
          </a:prstGeom>
          <a:solidFill>
            <a:schemeClr val="tx2">
              <a:lumMod val="40000"/>
              <a:lumOff val="6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 anchor="ctr" anchorCtr="1"/>
          <a:lstStyle/>
          <a:p>
            <a:pPr algn="ctr" eaLnBrk="0" hangingPunct="0"/>
            <a:r>
              <a:rPr lang="en-GB" sz="800" dirty="0" smtClean="0">
                <a:latin typeface="Arial" charset="0"/>
                <a:cs typeface="Arial" charset="0"/>
              </a:rPr>
              <a:t>FOC</a:t>
            </a:r>
            <a:r>
              <a:rPr lang="ro-RO" sz="800" dirty="0" smtClean="0">
                <a:latin typeface="Arial" charset="0"/>
                <a:cs typeface="Arial" charset="0"/>
              </a:rPr>
              <a:t>Ș</a:t>
            </a:r>
            <a:r>
              <a:rPr lang="en-GB" sz="800" dirty="0" smtClean="0">
                <a:latin typeface="Arial" charset="0"/>
                <a:cs typeface="Arial" charset="0"/>
              </a:rPr>
              <a:t>ANI  </a:t>
            </a:r>
            <a:r>
              <a:rPr lang="en-GB" sz="800" dirty="0">
                <a:latin typeface="Arial" charset="0"/>
                <a:cs typeface="Arial" charset="0"/>
              </a:rPr>
              <a:t>- </a:t>
            </a:r>
            <a:r>
              <a:rPr lang="ro-RO" sz="800" dirty="0" smtClean="0">
                <a:latin typeface="Arial" charset="0"/>
                <a:cs typeface="Arial" charset="0"/>
              </a:rPr>
              <a:t>GALAȚI </a:t>
            </a:r>
            <a:r>
              <a:rPr lang="en-GB" sz="800" dirty="0" err="1" smtClean="0">
                <a:latin typeface="Arial" charset="0"/>
                <a:cs typeface="Arial" charset="0"/>
              </a:rPr>
              <a:t>Lungime</a:t>
            </a:r>
            <a:r>
              <a:rPr lang="en-GB" sz="800" dirty="0">
                <a:latin typeface="Arial" charset="0"/>
                <a:cs typeface="Arial" charset="0"/>
              </a:rPr>
              <a:t>: </a:t>
            </a:r>
            <a:r>
              <a:rPr lang="en-GB" sz="800" dirty="0" smtClean="0">
                <a:latin typeface="Arial" charset="0"/>
                <a:cs typeface="Arial" charset="0"/>
              </a:rPr>
              <a:t>1</a:t>
            </a:r>
            <a:r>
              <a:rPr lang="ro-RO" sz="800" dirty="0" smtClean="0">
                <a:latin typeface="Arial" charset="0"/>
                <a:cs typeface="Arial" charset="0"/>
              </a:rPr>
              <a:t>02 </a:t>
            </a:r>
            <a:r>
              <a:rPr lang="en-GB" sz="800" dirty="0" smtClean="0">
                <a:latin typeface="Arial" charset="0"/>
                <a:cs typeface="Arial" charset="0"/>
              </a:rPr>
              <a:t>km </a:t>
            </a:r>
            <a:endParaRPr lang="en-GB" sz="800" dirty="0">
              <a:latin typeface="Arial" charset="0"/>
              <a:cs typeface="Arial" charset="0"/>
            </a:endParaRPr>
          </a:p>
        </p:txBody>
      </p:sp>
      <p:sp>
        <p:nvSpPr>
          <p:cNvPr id="148" name="AutoShape 21"/>
          <p:cNvSpPr>
            <a:spLocks noChangeAspect="1" noChangeArrowheads="1"/>
          </p:cNvSpPr>
          <p:nvPr/>
        </p:nvSpPr>
        <p:spPr bwMode="auto">
          <a:xfrm>
            <a:off x="3857620" y="714356"/>
            <a:ext cx="1309322" cy="358923"/>
          </a:xfrm>
          <a:prstGeom prst="wedgeRectCallout">
            <a:avLst>
              <a:gd name="adj1" fmla="val 88121"/>
              <a:gd name="adj2" fmla="val 8764"/>
            </a:avLst>
          </a:prstGeom>
          <a:solidFill>
            <a:schemeClr val="tx2">
              <a:lumMod val="40000"/>
              <a:lumOff val="6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 anchor="ctr" anchorCtr="1"/>
          <a:lstStyle/>
          <a:p>
            <a:pPr algn="ctr" eaLnBrk="0" hangingPunct="0"/>
            <a:r>
              <a:rPr lang="ro-RO" sz="800" dirty="0" smtClean="0">
                <a:latin typeface="Arial" charset="0"/>
                <a:cs typeface="Arial" charset="0"/>
              </a:rPr>
              <a:t>BOTOȘANI - SUCEAVA - SIRET</a:t>
            </a:r>
            <a:endParaRPr lang="en-GB" sz="800" dirty="0">
              <a:latin typeface="Arial" charset="0"/>
              <a:cs typeface="Arial" charset="0"/>
            </a:endParaRPr>
          </a:p>
          <a:p>
            <a:pPr algn="ctr" eaLnBrk="0" hangingPunct="0"/>
            <a:r>
              <a:rPr lang="en-GB" sz="800" dirty="0" err="1">
                <a:latin typeface="Arial" charset="0"/>
                <a:cs typeface="Arial" charset="0"/>
              </a:rPr>
              <a:t>Lungime</a:t>
            </a:r>
            <a:r>
              <a:rPr lang="en-GB" sz="800" dirty="0">
                <a:latin typeface="Arial" charset="0"/>
                <a:cs typeface="Arial" charset="0"/>
              </a:rPr>
              <a:t>: </a:t>
            </a:r>
            <a:r>
              <a:rPr lang="ro-RO" sz="800" dirty="0" smtClean="0">
                <a:latin typeface="Arial" charset="0"/>
                <a:cs typeface="Arial" charset="0"/>
              </a:rPr>
              <a:t>41</a:t>
            </a:r>
            <a:r>
              <a:rPr lang="en-GB" sz="800" dirty="0" smtClean="0">
                <a:latin typeface="Arial" charset="0"/>
                <a:cs typeface="Arial" charset="0"/>
              </a:rPr>
              <a:t> </a:t>
            </a:r>
            <a:r>
              <a:rPr lang="en-GB" sz="800" dirty="0">
                <a:latin typeface="Arial" charset="0"/>
                <a:cs typeface="Arial" charset="0"/>
              </a:rPr>
              <a:t>km</a:t>
            </a:r>
          </a:p>
        </p:txBody>
      </p:sp>
      <p:sp>
        <p:nvSpPr>
          <p:cNvPr id="149" name="Line 97"/>
          <p:cNvSpPr>
            <a:spLocks noChangeShapeType="1"/>
          </p:cNvSpPr>
          <p:nvPr/>
        </p:nvSpPr>
        <p:spPr bwMode="auto">
          <a:xfrm flipH="1" flipV="1">
            <a:off x="6000760" y="2000240"/>
            <a:ext cx="411762" cy="571504"/>
          </a:xfrm>
          <a:prstGeom prst="line">
            <a:avLst/>
          </a:prstGeom>
          <a:noFill/>
          <a:ln w="69850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0" name="Oval 39"/>
          <p:cNvSpPr>
            <a:spLocks noChangeArrowheads="1"/>
          </p:cNvSpPr>
          <p:nvPr/>
        </p:nvSpPr>
        <p:spPr bwMode="auto">
          <a:xfrm>
            <a:off x="6339743" y="2438400"/>
            <a:ext cx="133350" cy="146050"/>
          </a:xfrm>
          <a:prstGeom prst="ellipse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>
              <a:latin typeface="Calibri" pitchFamily="34" charset="0"/>
            </a:endParaRPr>
          </a:p>
        </p:txBody>
      </p:sp>
      <p:sp>
        <p:nvSpPr>
          <p:cNvPr id="151" name="Rectangle 22"/>
          <p:cNvSpPr>
            <a:spLocks noChangeArrowheads="1"/>
          </p:cNvSpPr>
          <p:nvPr/>
        </p:nvSpPr>
        <p:spPr bwMode="auto">
          <a:xfrm>
            <a:off x="5357818" y="2071678"/>
            <a:ext cx="641838" cy="20479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o-RO" sz="800" b="1" dirty="0" smtClean="0">
                <a:latin typeface="Calibri" pitchFamily="34" charset="0"/>
              </a:rPr>
              <a:t>Piatra Neamț</a:t>
            </a:r>
            <a:endParaRPr lang="en-US" sz="800" b="1" dirty="0">
              <a:latin typeface="Calibri" pitchFamily="34" charset="0"/>
            </a:endParaRPr>
          </a:p>
        </p:txBody>
      </p:sp>
      <p:sp>
        <p:nvSpPr>
          <p:cNvPr id="152" name="Oval 39"/>
          <p:cNvSpPr>
            <a:spLocks noChangeArrowheads="1"/>
          </p:cNvSpPr>
          <p:nvPr/>
        </p:nvSpPr>
        <p:spPr bwMode="auto">
          <a:xfrm>
            <a:off x="5929322" y="1928802"/>
            <a:ext cx="133350" cy="146050"/>
          </a:xfrm>
          <a:prstGeom prst="ellipse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>
              <a:latin typeface="Calibri" pitchFamily="34" charset="0"/>
            </a:endParaRPr>
          </a:p>
        </p:txBody>
      </p:sp>
      <p:sp>
        <p:nvSpPr>
          <p:cNvPr id="153" name="Rectangle 58"/>
          <p:cNvSpPr>
            <a:spLocks noChangeArrowheads="1"/>
          </p:cNvSpPr>
          <p:nvPr/>
        </p:nvSpPr>
        <p:spPr bwMode="auto">
          <a:xfrm rot="2462120">
            <a:off x="655605" y="5334024"/>
            <a:ext cx="1371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000" dirty="0">
                <a:latin typeface="Arial Unicode MS" pitchFamily="34" charset="-128"/>
              </a:rPr>
              <a:t>SERBIA</a:t>
            </a:r>
            <a:endParaRPr lang="ro-RO" sz="1000" dirty="0">
              <a:latin typeface="Arial Unicode MS" pitchFamily="34" charset="-128"/>
            </a:endParaRPr>
          </a:p>
        </p:txBody>
      </p:sp>
      <p:sp>
        <p:nvSpPr>
          <p:cNvPr id="154" name="AutoShape 36"/>
          <p:cNvSpPr>
            <a:spLocks noChangeAspect="1" noChangeArrowheads="1"/>
          </p:cNvSpPr>
          <p:nvPr/>
        </p:nvSpPr>
        <p:spPr bwMode="auto">
          <a:xfrm>
            <a:off x="4357686" y="2714620"/>
            <a:ext cx="1269391" cy="295274"/>
          </a:xfrm>
          <a:prstGeom prst="wedgeRectCallout">
            <a:avLst>
              <a:gd name="adj1" fmla="val 94759"/>
              <a:gd name="adj2" fmla="val -194007"/>
            </a:avLst>
          </a:prstGeom>
          <a:solidFill>
            <a:schemeClr val="tx2">
              <a:lumMod val="40000"/>
              <a:lumOff val="6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 anchor="ctr" anchorCtr="1"/>
          <a:lstStyle/>
          <a:p>
            <a:pPr algn="ctr" eaLnBrk="0" hangingPunct="0"/>
            <a:r>
              <a:rPr lang="en-GB" sz="800" dirty="0" smtClean="0">
                <a:latin typeface="Arial" charset="0"/>
                <a:cs typeface="Arial" charset="0"/>
              </a:rPr>
              <a:t>BAC</a:t>
            </a:r>
            <a:r>
              <a:rPr lang="ro-RO" sz="800" dirty="0" smtClean="0">
                <a:latin typeface="Arial" charset="0"/>
                <a:cs typeface="Arial" charset="0"/>
              </a:rPr>
              <a:t>Ă</a:t>
            </a:r>
            <a:r>
              <a:rPr lang="en-GB" sz="800" dirty="0" smtClean="0">
                <a:latin typeface="Arial" charset="0"/>
                <a:cs typeface="Arial" charset="0"/>
              </a:rPr>
              <a:t>U  </a:t>
            </a:r>
            <a:r>
              <a:rPr lang="ro-RO" sz="800" dirty="0" smtClean="0">
                <a:latin typeface="Arial" charset="0"/>
                <a:cs typeface="Arial" charset="0"/>
              </a:rPr>
              <a:t>- PIATRA NEAMȚ</a:t>
            </a:r>
            <a:endParaRPr lang="en-GB" sz="800" dirty="0">
              <a:latin typeface="Arial" charset="0"/>
              <a:cs typeface="Arial" charset="0"/>
            </a:endParaRPr>
          </a:p>
          <a:p>
            <a:pPr algn="ctr" eaLnBrk="0" hangingPunct="0"/>
            <a:r>
              <a:rPr lang="en-GB" sz="800" dirty="0" err="1">
                <a:latin typeface="Arial" charset="0"/>
                <a:cs typeface="Arial" charset="0"/>
              </a:rPr>
              <a:t>Lungime</a:t>
            </a:r>
            <a:r>
              <a:rPr lang="en-GB" sz="800" dirty="0">
                <a:latin typeface="Arial" charset="0"/>
                <a:cs typeface="Arial" charset="0"/>
              </a:rPr>
              <a:t>:   </a:t>
            </a:r>
            <a:r>
              <a:rPr lang="ro-RO" sz="800" dirty="0" smtClean="0">
                <a:latin typeface="Arial" charset="0"/>
                <a:cs typeface="Arial" charset="0"/>
              </a:rPr>
              <a:t>61</a:t>
            </a:r>
            <a:r>
              <a:rPr lang="en-GB" sz="800" dirty="0" smtClean="0">
                <a:latin typeface="Arial" charset="0"/>
                <a:cs typeface="Arial" charset="0"/>
              </a:rPr>
              <a:t> </a:t>
            </a:r>
            <a:r>
              <a:rPr lang="en-GB" sz="800" dirty="0">
                <a:latin typeface="Arial" charset="0"/>
                <a:cs typeface="Arial" charset="0"/>
              </a:rPr>
              <a:t>km</a:t>
            </a:r>
          </a:p>
        </p:txBody>
      </p:sp>
      <p:sp>
        <p:nvSpPr>
          <p:cNvPr id="155" name="Rectangle 38"/>
          <p:cNvSpPr>
            <a:spLocks noChangeArrowheads="1"/>
          </p:cNvSpPr>
          <p:nvPr/>
        </p:nvSpPr>
        <p:spPr bwMode="auto">
          <a:xfrm>
            <a:off x="5300669" y="1041066"/>
            <a:ext cx="428628" cy="142876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o-RO" sz="800" b="1" dirty="0" smtClean="0">
                <a:latin typeface="Calibri" pitchFamily="34" charset="0"/>
              </a:rPr>
              <a:t>Suceava</a:t>
            </a:r>
            <a:endParaRPr lang="en-US" sz="800" b="1" dirty="0">
              <a:latin typeface="Calibri" pitchFamily="34" charset="0"/>
            </a:endParaRPr>
          </a:p>
        </p:txBody>
      </p:sp>
      <p:sp>
        <p:nvSpPr>
          <p:cNvPr id="156" name="Freeform 155"/>
          <p:cNvSpPr/>
          <p:nvPr/>
        </p:nvSpPr>
        <p:spPr>
          <a:xfrm>
            <a:off x="5899150" y="857250"/>
            <a:ext cx="254000" cy="190500"/>
          </a:xfrm>
          <a:custGeom>
            <a:avLst/>
            <a:gdLst>
              <a:gd name="connsiteX0" fmla="*/ 0 w 254000"/>
              <a:gd name="connsiteY0" fmla="*/ 190500 h 190500"/>
              <a:gd name="connsiteX1" fmla="*/ 254000 w 254000"/>
              <a:gd name="connsiteY1" fmla="*/ 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4000" h="190500">
                <a:moveTo>
                  <a:pt x="0" y="190500"/>
                </a:moveTo>
                <a:lnTo>
                  <a:pt x="254000" y="0"/>
                </a:lnTo>
              </a:path>
            </a:pathLst>
          </a:custGeom>
          <a:noFill/>
          <a:ln w="69850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7" name="Oval 49"/>
          <p:cNvSpPr>
            <a:spLocks noChangeArrowheads="1"/>
          </p:cNvSpPr>
          <p:nvPr/>
        </p:nvSpPr>
        <p:spPr bwMode="auto">
          <a:xfrm>
            <a:off x="5786446" y="1000108"/>
            <a:ext cx="133350" cy="146050"/>
          </a:xfrm>
          <a:prstGeom prst="ellipse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>
              <a:latin typeface="Calibri" pitchFamily="34" charset="0"/>
            </a:endParaRPr>
          </a:p>
        </p:txBody>
      </p:sp>
      <p:sp>
        <p:nvSpPr>
          <p:cNvPr id="158" name="Oval 49"/>
          <p:cNvSpPr>
            <a:spLocks noChangeArrowheads="1"/>
          </p:cNvSpPr>
          <p:nvPr/>
        </p:nvSpPr>
        <p:spPr bwMode="auto">
          <a:xfrm>
            <a:off x="6072198" y="785794"/>
            <a:ext cx="133350" cy="146050"/>
          </a:xfrm>
          <a:prstGeom prst="ellipse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>
              <a:latin typeface="Calibri" pitchFamily="34" charset="0"/>
            </a:endParaRPr>
          </a:p>
        </p:txBody>
      </p:sp>
      <p:sp>
        <p:nvSpPr>
          <p:cNvPr id="159" name="Rectangle 38"/>
          <p:cNvSpPr>
            <a:spLocks noChangeArrowheads="1"/>
          </p:cNvSpPr>
          <p:nvPr/>
        </p:nvSpPr>
        <p:spPr bwMode="auto">
          <a:xfrm>
            <a:off x="6215074" y="642918"/>
            <a:ext cx="500066" cy="142876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o-RO" sz="800" b="1" dirty="0" smtClean="0">
                <a:latin typeface="Calibri" pitchFamily="34" charset="0"/>
              </a:rPr>
              <a:t>Botoșani</a:t>
            </a:r>
            <a:endParaRPr lang="en-US" sz="800" b="1" dirty="0">
              <a:latin typeface="Calibri" pitchFamily="34" charset="0"/>
            </a:endParaRPr>
          </a:p>
        </p:txBody>
      </p:sp>
      <p:sp>
        <p:nvSpPr>
          <p:cNvPr id="160" name="Line 97"/>
          <p:cNvSpPr>
            <a:spLocks noChangeShapeType="1"/>
          </p:cNvSpPr>
          <p:nvPr/>
        </p:nvSpPr>
        <p:spPr bwMode="auto">
          <a:xfrm flipV="1">
            <a:off x="4643438" y="3786190"/>
            <a:ext cx="642942" cy="1143008"/>
          </a:xfrm>
          <a:prstGeom prst="line">
            <a:avLst/>
          </a:prstGeom>
          <a:noFill/>
          <a:ln w="69850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1" name="Oval 51"/>
          <p:cNvSpPr>
            <a:spLocks noChangeArrowheads="1"/>
          </p:cNvSpPr>
          <p:nvPr/>
        </p:nvSpPr>
        <p:spPr bwMode="auto">
          <a:xfrm>
            <a:off x="4572000" y="4857760"/>
            <a:ext cx="133350" cy="146050"/>
          </a:xfrm>
          <a:prstGeom prst="ellipse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>
              <a:latin typeface="Calibri" pitchFamily="34" charset="0"/>
            </a:endParaRPr>
          </a:p>
        </p:txBody>
      </p:sp>
      <p:sp>
        <p:nvSpPr>
          <p:cNvPr id="162" name="Oval 51"/>
          <p:cNvSpPr>
            <a:spLocks noChangeArrowheads="1"/>
          </p:cNvSpPr>
          <p:nvPr/>
        </p:nvSpPr>
        <p:spPr bwMode="auto">
          <a:xfrm>
            <a:off x="5214942" y="3714752"/>
            <a:ext cx="133350" cy="146050"/>
          </a:xfrm>
          <a:prstGeom prst="ellipse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>
              <a:latin typeface="Calibri" pitchFamily="34" charset="0"/>
            </a:endParaRPr>
          </a:p>
        </p:txBody>
      </p:sp>
      <p:sp>
        <p:nvSpPr>
          <p:cNvPr id="163" name="Rectangle 44"/>
          <p:cNvSpPr>
            <a:spLocks noChangeArrowheads="1"/>
          </p:cNvSpPr>
          <p:nvPr/>
        </p:nvSpPr>
        <p:spPr bwMode="auto">
          <a:xfrm>
            <a:off x="4214810" y="4857760"/>
            <a:ext cx="351692" cy="1524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o-RO" sz="800" b="1" dirty="0" smtClean="0">
                <a:latin typeface="Calibri" pitchFamily="34" charset="0"/>
              </a:rPr>
              <a:t>Pitești</a:t>
            </a:r>
            <a:endParaRPr lang="en-US" sz="800" b="1" dirty="0">
              <a:latin typeface="Calibri" pitchFamily="34" charset="0"/>
            </a:endParaRPr>
          </a:p>
        </p:txBody>
      </p:sp>
      <p:sp>
        <p:nvSpPr>
          <p:cNvPr id="164" name="Rectangle 44"/>
          <p:cNvSpPr>
            <a:spLocks noChangeArrowheads="1"/>
          </p:cNvSpPr>
          <p:nvPr/>
        </p:nvSpPr>
        <p:spPr bwMode="auto">
          <a:xfrm>
            <a:off x="5380489" y="3690114"/>
            <a:ext cx="351692" cy="1524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o-RO" sz="800" b="1" dirty="0" smtClean="0">
                <a:latin typeface="Calibri" pitchFamily="34" charset="0"/>
              </a:rPr>
              <a:t>Brașov</a:t>
            </a:r>
            <a:endParaRPr lang="en-US" sz="800" b="1" dirty="0">
              <a:latin typeface="Calibri" pitchFamily="34" charset="0"/>
            </a:endParaRPr>
          </a:p>
        </p:txBody>
      </p:sp>
      <p:sp>
        <p:nvSpPr>
          <p:cNvPr id="165" name="AutoShape 4"/>
          <p:cNvSpPr>
            <a:spLocks noChangeAspect="1" noChangeArrowheads="1"/>
          </p:cNvSpPr>
          <p:nvPr/>
        </p:nvSpPr>
        <p:spPr bwMode="auto">
          <a:xfrm>
            <a:off x="3571868" y="4000504"/>
            <a:ext cx="1086684" cy="268288"/>
          </a:xfrm>
          <a:prstGeom prst="wedgeRectCallout">
            <a:avLst>
              <a:gd name="adj1" fmla="val 64377"/>
              <a:gd name="adj2" fmla="val 172858"/>
            </a:avLst>
          </a:prstGeom>
          <a:solidFill>
            <a:schemeClr val="tx2">
              <a:lumMod val="40000"/>
              <a:lumOff val="6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 anchor="ctr" anchorCtr="1"/>
          <a:lstStyle/>
          <a:p>
            <a:pPr algn="ctr" eaLnBrk="0" hangingPunct="0"/>
            <a:r>
              <a:rPr lang="ro-RO" sz="800" dirty="0" smtClean="0">
                <a:latin typeface="Arial" charset="0"/>
                <a:cs typeface="Arial" charset="0"/>
              </a:rPr>
              <a:t>PITEȘTI – BRAȘOV</a:t>
            </a:r>
            <a:endParaRPr lang="en-GB" sz="800" dirty="0" smtClean="0">
              <a:latin typeface="Arial" charset="0"/>
              <a:cs typeface="Arial" charset="0"/>
            </a:endParaRPr>
          </a:p>
          <a:p>
            <a:pPr algn="ctr" eaLnBrk="0" hangingPunct="0"/>
            <a:r>
              <a:rPr lang="en-GB" sz="800" dirty="0" smtClean="0">
                <a:latin typeface="Arial" charset="0"/>
                <a:cs typeface="Arial" charset="0"/>
              </a:rPr>
              <a:t> </a:t>
            </a:r>
            <a:r>
              <a:rPr lang="en-GB" sz="800" dirty="0" err="1">
                <a:latin typeface="Arial" charset="0"/>
                <a:cs typeface="Arial" charset="0"/>
              </a:rPr>
              <a:t>Lungime</a:t>
            </a:r>
            <a:r>
              <a:rPr lang="en-GB" sz="800" dirty="0">
                <a:latin typeface="Arial" charset="0"/>
                <a:cs typeface="Arial" charset="0"/>
              </a:rPr>
              <a:t>: </a:t>
            </a:r>
            <a:r>
              <a:rPr lang="ro-RO" sz="800" dirty="0" smtClean="0">
                <a:latin typeface="Arial" charset="0"/>
                <a:cs typeface="Arial" charset="0"/>
              </a:rPr>
              <a:t>124</a:t>
            </a:r>
            <a:r>
              <a:rPr lang="en-GB" sz="800" dirty="0" smtClean="0">
                <a:latin typeface="Arial" charset="0"/>
                <a:cs typeface="Arial" charset="0"/>
              </a:rPr>
              <a:t> </a:t>
            </a:r>
            <a:r>
              <a:rPr lang="en-GB" sz="800" dirty="0">
                <a:latin typeface="Arial" charset="0"/>
                <a:cs typeface="Arial" charset="0"/>
              </a:rPr>
              <a:t>km</a:t>
            </a:r>
          </a:p>
        </p:txBody>
      </p:sp>
      <p:sp>
        <p:nvSpPr>
          <p:cNvPr id="166" name="Line 68"/>
          <p:cNvSpPr>
            <a:spLocks noChangeShapeType="1"/>
          </p:cNvSpPr>
          <p:nvPr/>
        </p:nvSpPr>
        <p:spPr bwMode="auto">
          <a:xfrm flipV="1">
            <a:off x="3571868" y="1714488"/>
            <a:ext cx="142876" cy="785818"/>
          </a:xfrm>
          <a:prstGeom prst="line">
            <a:avLst/>
          </a:prstGeom>
          <a:noFill/>
          <a:ln w="69850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7" name="Oval 45"/>
          <p:cNvSpPr>
            <a:spLocks noChangeArrowheads="1"/>
          </p:cNvSpPr>
          <p:nvPr/>
        </p:nvSpPr>
        <p:spPr bwMode="auto">
          <a:xfrm>
            <a:off x="3526526" y="2421311"/>
            <a:ext cx="140677" cy="152400"/>
          </a:xfrm>
          <a:prstGeom prst="ellipse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169" name="Rectangle 44"/>
          <p:cNvSpPr>
            <a:spLocks noChangeArrowheads="1"/>
          </p:cNvSpPr>
          <p:nvPr/>
        </p:nvSpPr>
        <p:spPr bwMode="auto">
          <a:xfrm>
            <a:off x="3286116" y="1643050"/>
            <a:ext cx="285752" cy="142876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o-RO" sz="800" b="1" dirty="0" smtClean="0">
                <a:latin typeface="Calibri" pitchFamily="34" charset="0"/>
              </a:rPr>
              <a:t>Dej</a:t>
            </a:r>
            <a:endParaRPr lang="en-US" sz="800" b="1" dirty="0">
              <a:latin typeface="Calibri" pitchFamily="34" charset="0"/>
            </a:endParaRPr>
          </a:p>
        </p:txBody>
      </p:sp>
      <p:sp>
        <p:nvSpPr>
          <p:cNvPr id="170" name="Line 68"/>
          <p:cNvSpPr>
            <a:spLocks noChangeShapeType="1"/>
          </p:cNvSpPr>
          <p:nvPr/>
        </p:nvSpPr>
        <p:spPr bwMode="auto">
          <a:xfrm>
            <a:off x="3714744" y="1688768"/>
            <a:ext cx="571504" cy="45719"/>
          </a:xfrm>
          <a:prstGeom prst="line">
            <a:avLst/>
          </a:prstGeom>
          <a:noFill/>
          <a:ln w="69850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1" name="Oval 45"/>
          <p:cNvSpPr>
            <a:spLocks noChangeArrowheads="1"/>
          </p:cNvSpPr>
          <p:nvPr/>
        </p:nvSpPr>
        <p:spPr bwMode="auto">
          <a:xfrm>
            <a:off x="3658420" y="1643050"/>
            <a:ext cx="140677" cy="152400"/>
          </a:xfrm>
          <a:prstGeom prst="ellipse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172" name="Oval 45"/>
          <p:cNvSpPr>
            <a:spLocks noChangeArrowheads="1"/>
          </p:cNvSpPr>
          <p:nvPr/>
        </p:nvSpPr>
        <p:spPr bwMode="auto">
          <a:xfrm>
            <a:off x="4214810" y="1643050"/>
            <a:ext cx="140677" cy="152400"/>
          </a:xfrm>
          <a:prstGeom prst="ellipse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173" name="Rectangle 44"/>
          <p:cNvSpPr>
            <a:spLocks noChangeArrowheads="1"/>
          </p:cNvSpPr>
          <p:nvPr/>
        </p:nvSpPr>
        <p:spPr bwMode="auto">
          <a:xfrm>
            <a:off x="4429124" y="1643050"/>
            <a:ext cx="428628" cy="142876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o-RO" sz="800" b="1" dirty="0" smtClean="0">
                <a:latin typeface="Calibri" pitchFamily="34" charset="0"/>
              </a:rPr>
              <a:t>Bistrița</a:t>
            </a:r>
            <a:endParaRPr lang="en-US" sz="800" b="1" dirty="0">
              <a:latin typeface="Calibri" pitchFamily="34" charset="0"/>
            </a:endParaRPr>
          </a:p>
        </p:txBody>
      </p:sp>
      <p:sp>
        <p:nvSpPr>
          <p:cNvPr id="174" name="AutoShape 21"/>
          <p:cNvSpPr>
            <a:spLocks noChangeAspect="1" noChangeArrowheads="1"/>
          </p:cNvSpPr>
          <p:nvPr/>
        </p:nvSpPr>
        <p:spPr bwMode="auto">
          <a:xfrm>
            <a:off x="3786182" y="2000240"/>
            <a:ext cx="1000132" cy="303213"/>
          </a:xfrm>
          <a:prstGeom prst="wedgeRectCallout">
            <a:avLst>
              <a:gd name="adj1" fmla="val -18609"/>
              <a:gd name="adj2" fmla="val -142281"/>
            </a:avLst>
          </a:prstGeom>
          <a:solidFill>
            <a:schemeClr val="tx2">
              <a:lumMod val="40000"/>
              <a:lumOff val="60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 anchor="ctr" anchorCtr="1"/>
          <a:lstStyle/>
          <a:p>
            <a:pPr algn="ctr" eaLnBrk="0" hangingPunct="0"/>
            <a:r>
              <a:rPr lang="ro-RO" sz="800" dirty="0" smtClean="0">
                <a:latin typeface="Arial" charset="0"/>
                <a:cs typeface="Arial" charset="0"/>
              </a:rPr>
              <a:t>DEJ – BISTRIȚA</a:t>
            </a:r>
            <a:endParaRPr lang="en-GB" sz="800" dirty="0">
              <a:latin typeface="Arial" charset="0"/>
              <a:cs typeface="Arial" charset="0"/>
            </a:endParaRPr>
          </a:p>
          <a:p>
            <a:pPr algn="ctr" eaLnBrk="0" hangingPunct="0"/>
            <a:r>
              <a:rPr lang="en-GB" sz="800" dirty="0" err="1">
                <a:latin typeface="Arial" charset="0"/>
                <a:cs typeface="Arial" charset="0"/>
              </a:rPr>
              <a:t>Lungime</a:t>
            </a:r>
            <a:r>
              <a:rPr lang="en-GB" sz="800" dirty="0">
                <a:latin typeface="Arial" charset="0"/>
                <a:cs typeface="Arial" charset="0"/>
              </a:rPr>
              <a:t>: </a:t>
            </a:r>
            <a:r>
              <a:rPr lang="ro-RO" sz="800" dirty="0" smtClean="0">
                <a:latin typeface="Arial" charset="0"/>
                <a:cs typeface="Arial" charset="0"/>
              </a:rPr>
              <a:t>6</a:t>
            </a:r>
            <a:r>
              <a:rPr lang="en-GB" sz="800" dirty="0" smtClean="0">
                <a:latin typeface="Arial" charset="0"/>
                <a:cs typeface="Arial" charset="0"/>
              </a:rPr>
              <a:t>0 km</a:t>
            </a:r>
            <a:endParaRPr lang="en-GB" sz="800" dirty="0">
              <a:latin typeface="Arial" charset="0"/>
              <a:cs typeface="Arial" charset="0"/>
            </a:endParaRPr>
          </a:p>
        </p:txBody>
      </p:sp>
      <p:sp>
        <p:nvSpPr>
          <p:cNvPr id="175" name="Line 68"/>
          <p:cNvSpPr>
            <a:spLocks noChangeShapeType="1"/>
          </p:cNvSpPr>
          <p:nvPr/>
        </p:nvSpPr>
        <p:spPr bwMode="auto">
          <a:xfrm flipV="1">
            <a:off x="3286116" y="1000108"/>
            <a:ext cx="142876" cy="142876"/>
          </a:xfrm>
          <a:prstGeom prst="line">
            <a:avLst/>
          </a:prstGeom>
          <a:noFill/>
          <a:ln w="69850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6" name="Oval 45"/>
          <p:cNvSpPr>
            <a:spLocks noChangeArrowheads="1"/>
          </p:cNvSpPr>
          <p:nvPr/>
        </p:nvSpPr>
        <p:spPr bwMode="auto">
          <a:xfrm>
            <a:off x="3400414" y="914381"/>
            <a:ext cx="140677" cy="152400"/>
          </a:xfrm>
          <a:prstGeom prst="ellipse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177" name="Rectangle 44"/>
          <p:cNvSpPr>
            <a:spLocks noChangeArrowheads="1"/>
          </p:cNvSpPr>
          <p:nvPr/>
        </p:nvSpPr>
        <p:spPr bwMode="auto">
          <a:xfrm>
            <a:off x="3248012" y="747697"/>
            <a:ext cx="538170" cy="142876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o-RO" sz="800" b="1" dirty="0" smtClean="0">
                <a:latin typeface="Calibri" pitchFamily="34" charset="0"/>
              </a:rPr>
              <a:t>Baia Mare</a:t>
            </a:r>
            <a:endParaRPr lang="en-US" sz="800" b="1" dirty="0">
              <a:latin typeface="Calibri" pitchFamily="34" charset="0"/>
            </a:endParaRPr>
          </a:p>
        </p:txBody>
      </p:sp>
      <p:sp>
        <p:nvSpPr>
          <p:cNvPr id="178" name="Rectangle 44"/>
          <p:cNvSpPr>
            <a:spLocks noChangeArrowheads="1"/>
          </p:cNvSpPr>
          <p:nvPr/>
        </p:nvSpPr>
        <p:spPr bwMode="auto">
          <a:xfrm>
            <a:off x="2500298" y="1000108"/>
            <a:ext cx="500066" cy="142876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o-RO" sz="800" b="1" dirty="0" smtClean="0">
                <a:latin typeface="Calibri" pitchFamily="34" charset="0"/>
              </a:rPr>
              <a:t>Satu Mare</a:t>
            </a:r>
            <a:endParaRPr lang="en-US" sz="800" b="1" dirty="0">
              <a:latin typeface="Calibri" pitchFamily="34" charset="0"/>
            </a:endParaRPr>
          </a:p>
        </p:txBody>
      </p:sp>
      <p:sp>
        <p:nvSpPr>
          <p:cNvPr id="182" name="Line 68"/>
          <p:cNvSpPr>
            <a:spLocks noChangeShapeType="1"/>
          </p:cNvSpPr>
          <p:nvPr/>
        </p:nvSpPr>
        <p:spPr bwMode="auto">
          <a:xfrm flipH="1" flipV="1">
            <a:off x="2857488" y="882949"/>
            <a:ext cx="285752" cy="45720"/>
          </a:xfrm>
          <a:prstGeom prst="line">
            <a:avLst/>
          </a:prstGeom>
          <a:noFill/>
          <a:ln w="69850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" name="Line 68"/>
          <p:cNvSpPr>
            <a:spLocks noChangeShapeType="1"/>
          </p:cNvSpPr>
          <p:nvPr/>
        </p:nvSpPr>
        <p:spPr bwMode="auto">
          <a:xfrm flipH="1" flipV="1">
            <a:off x="2633655" y="800082"/>
            <a:ext cx="214314" cy="71437"/>
          </a:xfrm>
          <a:prstGeom prst="line">
            <a:avLst/>
          </a:prstGeom>
          <a:noFill/>
          <a:ln w="69850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5" name="Oval 45"/>
          <p:cNvSpPr>
            <a:spLocks noChangeArrowheads="1"/>
          </p:cNvSpPr>
          <p:nvPr/>
        </p:nvSpPr>
        <p:spPr bwMode="auto">
          <a:xfrm>
            <a:off x="2714612" y="785794"/>
            <a:ext cx="140677" cy="152400"/>
          </a:xfrm>
          <a:prstGeom prst="ellipse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186" name="Oval 45"/>
          <p:cNvSpPr>
            <a:spLocks noChangeArrowheads="1"/>
          </p:cNvSpPr>
          <p:nvPr/>
        </p:nvSpPr>
        <p:spPr bwMode="auto">
          <a:xfrm>
            <a:off x="2600314" y="742934"/>
            <a:ext cx="61914" cy="90486"/>
          </a:xfrm>
          <a:prstGeom prst="ellipse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>
              <a:latin typeface="Calibri" pitchFamily="34" charset="0"/>
            </a:endParaRPr>
          </a:p>
        </p:txBody>
      </p:sp>
      <p:sp>
        <p:nvSpPr>
          <p:cNvPr id="187" name="Rectangle 44"/>
          <p:cNvSpPr>
            <a:spLocks noChangeArrowheads="1"/>
          </p:cNvSpPr>
          <p:nvPr/>
        </p:nvSpPr>
        <p:spPr bwMode="auto">
          <a:xfrm>
            <a:off x="2143108" y="642918"/>
            <a:ext cx="428628" cy="142876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o-RO" sz="800" b="1" dirty="0" smtClean="0">
                <a:latin typeface="Calibri" pitchFamily="34" charset="0"/>
              </a:rPr>
              <a:t>Petea</a:t>
            </a:r>
            <a:endParaRPr lang="en-US" sz="8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685800" y="2355850"/>
            <a:ext cx="7772400" cy="1470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ro-RO" altLang="en-US" smtClean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1371600" y="4111625"/>
            <a:ext cx="6400800" cy="17526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0" indent="0" algn="ctr" defTabSz="914400">
              <a:buFont typeface="Arial" pitchFamily="34" charset="0"/>
              <a:buNone/>
            </a:pPr>
            <a:endParaRPr lang="ro-RO" altLang="en-US" smtClean="0"/>
          </a:p>
        </p:txBody>
      </p:sp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038" y="0"/>
            <a:ext cx="9074150" cy="6858000"/>
          </a:xfrm>
          <a:prstGeom prst="rect">
            <a:avLst/>
          </a:prstGeom>
          <a:noFill/>
          <a:ln w="19050">
            <a:solidFill>
              <a:srgbClr val="3366FF"/>
            </a:solidFill>
            <a:miter lim="800000"/>
            <a:headEnd/>
            <a:tailEnd/>
          </a:ln>
        </p:spPr>
      </p:pic>
      <p:sp>
        <p:nvSpPr>
          <p:cNvPr id="43013" name="Oval 9"/>
          <p:cNvSpPr>
            <a:spLocks noChangeArrowheads="1"/>
          </p:cNvSpPr>
          <p:nvPr/>
        </p:nvSpPr>
        <p:spPr bwMode="auto">
          <a:xfrm>
            <a:off x="3346450" y="2173668"/>
            <a:ext cx="152400" cy="152400"/>
          </a:xfrm>
          <a:prstGeom prst="ellips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/>
            <a:endParaRPr lang="ro-RO" altLang="en-US"/>
          </a:p>
        </p:txBody>
      </p:sp>
      <p:sp>
        <p:nvSpPr>
          <p:cNvPr id="43015" name="Rectangle 13"/>
          <p:cNvSpPr>
            <a:spLocks noChangeArrowheads="1"/>
          </p:cNvSpPr>
          <p:nvPr/>
        </p:nvSpPr>
        <p:spPr bwMode="auto">
          <a:xfrm>
            <a:off x="1295400" y="5711825"/>
            <a:ext cx="228600" cy="228600"/>
          </a:xfrm>
          <a:prstGeom prst="rect">
            <a:avLst/>
          </a:prstGeom>
          <a:solidFill>
            <a:srgbClr val="FEDBA8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/>
            <a:endParaRPr lang="ro-RO" altLang="en-US"/>
          </a:p>
        </p:txBody>
      </p:sp>
      <p:sp>
        <p:nvSpPr>
          <p:cNvPr id="43016" name="Rectangle 14"/>
          <p:cNvSpPr>
            <a:spLocks noChangeArrowheads="1"/>
          </p:cNvSpPr>
          <p:nvPr/>
        </p:nvSpPr>
        <p:spPr bwMode="auto">
          <a:xfrm>
            <a:off x="1524000" y="5864225"/>
            <a:ext cx="152400" cy="228600"/>
          </a:xfrm>
          <a:prstGeom prst="rect">
            <a:avLst/>
          </a:prstGeom>
          <a:solidFill>
            <a:srgbClr val="FEDBA8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/>
            <a:endParaRPr lang="ro-RO" altLang="en-US"/>
          </a:p>
        </p:txBody>
      </p:sp>
      <p:sp>
        <p:nvSpPr>
          <p:cNvPr id="43017" name="Rectangle 16"/>
          <p:cNvSpPr>
            <a:spLocks noChangeArrowheads="1"/>
          </p:cNvSpPr>
          <p:nvPr/>
        </p:nvSpPr>
        <p:spPr bwMode="auto">
          <a:xfrm>
            <a:off x="1676400" y="5940425"/>
            <a:ext cx="152400" cy="228600"/>
          </a:xfrm>
          <a:prstGeom prst="rect">
            <a:avLst/>
          </a:prstGeom>
          <a:solidFill>
            <a:srgbClr val="FEDBA8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/>
            <a:endParaRPr lang="ro-RO" altLang="en-US"/>
          </a:p>
        </p:txBody>
      </p:sp>
      <p:sp>
        <p:nvSpPr>
          <p:cNvPr id="43019" name="Oval 23"/>
          <p:cNvSpPr>
            <a:spLocks noChangeArrowheads="1"/>
          </p:cNvSpPr>
          <p:nvPr/>
        </p:nvSpPr>
        <p:spPr bwMode="auto">
          <a:xfrm>
            <a:off x="1720850" y="3732213"/>
            <a:ext cx="152400" cy="152400"/>
          </a:xfrm>
          <a:prstGeom prst="ellips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/>
            <a:endParaRPr lang="ro-RO" altLang="en-US"/>
          </a:p>
        </p:txBody>
      </p:sp>
      <p:sp>
        <p:nvSpPr>
          <p:cNvPr id="43021" name="Oval 29"/>
          <p:cNvSpPr>
            <a:spLocks noChangeArrowheads="1"/>
          </p:cNvSpPr>
          <p:nvPr/>
        </p:nvSpPr>
        <p:spPr bwMode="auto">
          <a:xfrm>
            <a:off x="5627688" y="5748338"/>
            <a:ext cx="133350" cy="142875"/>
          </a:xfrm>
          <a:prstGeom prst="ellips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/>
            <a:endParaRPr lang="ro-RO" altLang="en-US"/>
          </a:p>
        </p:txBody>
      </p:sp>
      <p:sp>
        <p:nvSpPr>
          <p:cNvPr id="43023" name="Rectangle 35"/>
          <p:cNvSpPr>
            <a:spLocks noChangeArrowheads="1"/>
          </p:cNvSpPr>
          <p:nvPr/>
        </p:nvSpPr>
        <p:spPr bwMode="auto">
          <a:xfrm>
            <a:off x="2357422" y="71414"/>
            <a:ext cx="3929090" cy="214314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lIns="91418" tIns="45710" rIns="91418" bIns="45710" anchor="ctr"/>
          <a:lstStyle/>
          <a:p>
            <a:pPr algn="ctr"/>
            <a:r>
              <a:rPr lang="en-US" altLang="en-US" sz="1400" b="1" dirty="0" smtClean="0">
                <a:solidFill>
                  <a:srgbClr val="800080"/>
                </a:solidFill>
              </a:rPr>
              <a:t>PROGRAM  VARIANTE </a:t>
            </a:r>
            <a:r>
              <a:rPr lang="en-US" altLang="en-US" sz="1400" b="1" dirty="0">
                <a:solidFill>
                  <a:srgbClr val="800080"/>
                </a:solidFill>
              </a:rPr>
              <a:t>DE </a:t>
            </a:r>
            <a:r>
              <a:rPr lang="en-US" altLang="en-US" sz="1400" b="1" dirty="0" smtClean="0">
                <a:solidFill>
                  <a:srgbClr val="800080"/>
                </a:solidFill>
              </a:rPr>
              <a:t>OCOLIRE</a:t>
            </a:r>
            <a:endParaRPr lang="ro-RO" altLang="en-US" sz="1400" b="1" dirty="0">
              <a:solidFill>
                <a:srgbClr val="800080"/>
              </a:solidFill>
            </a:endParaRPr>
          </a:p>
        </p:txBody>
      </p:sp>
      <p:sp>
        <p:nvSpPr>
          <p:cNvPr id="43024" name="Oval 37"/>
          <p:cNvSpPr>
            <a:spLocks noChangeArrowheads="1"/>
          </p:cNvSpPr>
          <p:nvPr/>
        </p:nvSpPr>
        <p:spPr bwMode="auto">
          <a:xfrm>
            <a:off x="2423286" y="5199836"/>
            <a:ext cx="152400" cy="152400"/>
          </a:xfrm>
          <a:prstGeom prst="ellips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 altLang="en-US"/>
          </a:p>
        </p:txBody>
      </p:sp>
      <p:sp>
        <p:nvSpPr>
          <p:cNvPr id="43028" name="Oval 13"/>
          <p:cNvSpPr>
            <a:spLocks noChangeArrowheads="1"/>
          </p:cNvSpPr>
          <p:nvPr/>
        </p:nvSpPr>
        <p:spPr bwMode="auto">
          <a:xfrm>
            <a:off x="5638800" y="5376863"/>
            <a:ext cx="266700" cy="304800"/>
          </a:xfrm>
          <a:prstGeom prst="ellips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/>
            <a:endParaRPr lang="ro-RO" altLang="en-US"/>
          </a:p>
        </p:txBody>
      </p:sp>
      <p:sp>
        <p:nvSpPr>
          <p:cNvPr id="43030" name="TextBox 1"/>
          <p:cNvSpPr txBox="1">
            <a:spLocks noChangeArrowheads="1"/>
          </p:cNvSpPr>
          <p:nvPr/>
        </p:nvSpPr>
        <p:spPr bwMode="auto">
          <a:xfrm rot="2851785">
            <a:off x="1004094" y="5564982"/>
            <a:ext cx="927100" cy="246062"/>
          </a:xfrm>
          <a:prstGeom prst="rect">
            <a:avLst/>
          </a:prstGeom>
          <a:solidFill>
            <a:srgbClr val="FFE8B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ro-RO" altLang="en-US" sz="1000">
                <a:solidFill>
                  <a:srgbClr val="595959"/>
                </a:solidFill>
              </a:rPr>
              <a:t>SERBIA</a:t>
            </a:r>
          </a:p>
        </p:txBody>
      </p:sp>
      <p:sp>
        <p:nvSpPr>
          <p:cNvPr id="43032" name="Oval 9"/>
          <p:cNvSpPr>
            <a:spLocks noChangeArrowheads="1"/>
          </p:cNvSpPr>
          <p:nvPr/>
        </p:nvSpPr>
        <p:spPr bwMode="auto">
          <a:xfrm>
            <a:off x="1039813" y="3597275"/>
            <a:ext cx="152400" cy="152400"/>
          </a:xfrm>
          <a:prstGeom prst="ellips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/>
            <a:endParaRPr lang="ro-RO" altLang="en-US"/>
          </a:p>
        </p:txBody>
      </p:sp>
      <p:sp>
        <p:nvSpPr>
          <p:cNvPr id="43036" name="Oval 9"/>
          <p:cNvSpPr>
            <a:spLocks noChangeArrowheads="1"/>
          </p:cNvSpPr>
          <p:nvPr/>
        </p:nvSpPr>
        <p:spPr bwMode="auto">
          <a:xfrm>
            <a:off x="3548063" y="5711825"/>
            <a:ext cx="152400" cy="152400"/>
          </a:xfrm>
          <a:prstGeom prst="ellips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/>
            <a:endParaRPr lang="ro-RO" altLang="en-US"/>
          </a:p>
        </p:txBody>
      </p:sp>
      <p:sp>
        <p:nvSpPr>
          <p:cNvPr id="43038" name="Oval 37"/>
          <p:cNvSpPr>
            <a:spLocks noChangeArrowheads="1"/>
          </p:cNvSpPr>
          <p:nvPr/>
        </p:nvSpPr>
        <p:spPr bwMode="auto">
          <a:xfrm>
            <a:off x="2117725" y="4713288"/>
            <a:ext cx="152400" cy="152400"/>
          </a:xfrm>
          <a:prstGeom prst="ellips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3041" name="Oval 9"/>
          <p:cNvSpPr>
            <a:spLocks noChangeArrowheads="1"/>
          </p:cNvSpPr>
          <p:nvPr/>
        </p:nvSpPr>
        <p:spPr bwMode="auto">
          <a:xfrm>
            <a:off x="6891784" y="1559686"/>
            <a:ext cx="152400" cy="152400"/>
          </a:xfrm>
          <a:prstGeom prst="ellips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/>
            <a:endParaRPr lang="ro-RO" altLang="en-US"/>
          </a:p>
        </p:txBody>
      </p:sp>
      <p:sp>
        <p:nvSpPr>
          <p:cNvPr id="43043" name="Oval 9"/>
          <p:cNvSpPr>
            <a:spLocks noChangeArrowheads="1"/>
          </p:cNvSpPr>
          <p:nvPr/>
        </p:nvSpPr>
        <p:spPr bwMode="auto">
          <a:xfrm>
            <a:off x="1775271" y="1726754"/>
            <a:ext cx="152400" cy="152400"/>
          </a:xfrm>
          <a:prstGeom prst="ellips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/>
            <a:endParaRPr lang="ro-RO" altLang="en-US"/>
          </a:p>
        </p:txBody>
      </p:sp>
      <p:sp>
        <p:nvSpPr>
          <p:cNvPr id="43045" name="Oval 9"/>
          <p:cNvSpPr>
            <a:spLocks noChangeArrowheads="1"/>
          </p:cNvSpPr>
          <p:nvPr/>
        </p:nvSpPr>
        <p:spPr bwMode="auto">
          <a:xfrm>
            <a:off x="5595938" y="4746625"/>
            <a:ext cx="152400" cy="152400"/>
          </a:xfrm>
          <a:prstGeom prst="ellips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/>
            <a:endParaRPr lang="ro-RO" altLang="en-US"/>
          </a:p>
        </p:txBody>
      </p:sp>
      <p:sp>
        <p:nvSpPr>
          <p:cNvPr id="43046" name="Oval 45"/>
          <p:cNvSpPr>
            <a:spLocks noChangeArrowheads="1"/>
          </p:cNvSpPr>
          <p:nvPr/>
        </p:nvSpPr>
        <p:spPr bwMode="auto">
          <a:xfrm>
            <a:off x="2085975" y="4411663"/>
            <a:ext cx="152400" cy="152400"/>
          </a:xfrm>
          <a:prstGeom prst="ellips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3048" name="Oval 23"/>
          <p:cNvSpPr>
            <a:spLocks noChangeArrowheads="1"/>
          </p:cNvSpPr>
          <p:nvPr/>
        </p:nvSpPr>
        <p:spPr bwMode="auto">
          <a:xfrm>
            <a:off x="2005013" y="4116388"/>
            <a:ext cx="152400" cy="152400"/>
          </a:xfrm>
          <a:prstGeom prst="ellips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/>
            <a:endParaRPr lang="ro-RO" altLang="en-US"/>
          </a:p>
        </p:txBody>
      </p:sp>
      <p:sp>
        <p:nvSpPr>
          <p:cNvPr id="43050" name="Rectangle 49"/>
          <p:cNvSpPr>
            <a:spLocks noChangeArrowheads="1"/>
          </p:cNvSpPr>
          <p:nvPr/>
        </p:nvSpPr>
        <p:spPr bwMode="auto">
          <a:xfrm>
            <a:off x="6587378" y="18515"/>
            <a:ext cx="2500330" cy="107157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en-US" sz="800" b="1" dirty="0" smtClean="0">
                <a:solidFill>
                  <a:sysClr val="windowText" lastClr="000000"/>
                </a:solidFill>
              </a:rPr>
              <a:t>LEGENDĂ</a:t>
            </a:r>
          </a:p>
          <a:p>
            <a:r>
              <a:rPr lang="en-US" sz="800" b="1" dirty="0" err="1" smtClean="0">
                <a:solidFill>
                  <a:sysClr val="windowText" lastClr="000000"/>
                </a:solidFill>
              </a:rPr>
              <a:t>Obiective</a:t>
            </a:r>
            <a:r>
              <a:rPr lang="en-US" sz="800" b="1" dirty="0" smtClean="0">
                <a:solidFill>
                  <a:sysClr val="windowText" lastClr="000000"/>
                </a:solidFill>
              </a:rPr>
              <a:t> </a:t>
            </a:r>
            <a:r>
              <a:rPr lang="en-US" sz="800" b="1" dirty="0" err="1" smtClean="0">
                <a:solidFill>
                  <a:sysClr val="windowText" lastClr="000000"/>
                </a:solidFill>
              </a:rPr>
              <a:t>finalizate</a:t>
            </a:r>
            <a:endParaRPr lang="en-US" sz="800" b="1" dirty="0" smtClean="0">
              <a:solidFill>
                <a:sysClr val="windowText" lastClr="000000"/>
              </a:solidFill>
            </a:endParaRPr>
          </a:p>
          <a:p>
            <a:pPr>
              <a:buFontTx/>
              <a:buChar char="-"/>
            </a:pPr>
            <a:endParaRPr lang="en-US" sz="800" b="1" dirty="0" smtClean="0">
              <a:solidFill>
                <a:sysClr val="windowText" lastClr="000000"/>
              </a:solidFill>
            </a:endParaRPr>
          </a:p>
          <a:p>
            <a:r>
              <a:rPr lang="en-US" sz="800" b="1" dirty="0" err="1" smtClean="0">
                <a:solidFill>
                  <a:sysClr val="windowText" lastClr="000000"/>
                </a:solidFill>
              </a:rPr>
              <a:t>Obiective</a:t>
            </a:r>
            <a:r>
              <a:rPr lang="en-US" sz="800" b="1" dirty="0" smtClean="0">
                <a:solidFill>
                  <a:sysClr val="windowText" lastClr="000000"/>
                </a:solidFill>
              </a:rPr>
              <a:t> </a:t>
            </a:r>
            <a:r>
              <a:rPr lang="ro-RO" sz="800" b="1" dirty="0" smtClean="0">
                <a:solidFill>
                  <a:sysClr val="windowText" lastClr="000000"/>
                </a:solidFill>
              </a:rPr>
              <a:t>î</a:t>
            </a:r>
            <a:r>
              <a:rPr lang="en-US" sz="800" b="1" dirty="0" smtClean="0">
                <a:solidFill>
                  <a:sysClr val="windowText" lastClr="000000"/>
                </a:solidFill>
              </a:rPr>
              <a:t>n </a:t>
            </a:r>
            <a:r>
              <a:rPr lang="en-US" sz="800" b="1" dirty="0" err="1" smtClean="0">
                <a:solidFill>
                  <a:sysClr val="windowText" lastClr="000000"/>
                </a:solidFill>
              </a:rPr>
              <a:t>execu</a:t>
            </a:r>
            <a:r>
              <a:rPr lang="ro-RO" sz="800" b="1" dirty="0" smtClean="0">
                <a:solidFill>
                  <a:sysClr val="windowText" lastClr="000000"/>
                </a:solidFill>
              </a:rPr>
              <a:t>ți</a:t>
            </a:r>
            <a:r>
              <a:rPr lang="en-US" sz="800" b="1" dirty="0" smtClean="0">
                <a:solidFill>
                  <a:sysClr val="windowText" lastClr="000000"/>
                </a:solidFill>
              </a:rPr>
              <a:t>e</a:t>
            </a:r>
          </a:p>
          <a:p>
            <a:endParaRPr lang="en-US" sz="800" b="1" dirty="0" smtClean="0">
              <a:solidFill>
                <a:sysClr val="windowText" lastClr="000000"/>
              </a:solidFill>
            </a:endParaRPr>
          </a:p>
          <a:p>
            <a:r>
              <a:rPr lang="en-US" sz="800" b="1" dirty="0" err="1" smtClean="0">
                <a:solidFill>
                  <a:sysClr val="windowText" lastClr="000000"/>
                </a:solidFill>
              </a:rPr>
              <a:t>Obiective</a:t>
            </a:r>
            <a:r>
              <a:rPr lang="en-US" sz="800" b="1" dirty="0" smtClean="0">
                <a:solidFill>
                  <a:sysClr val="windowText" lastClr="000000"/>
                </a:solidFill>
              </a:rPr>
              <a:t> </a:t>
            </a:r>
            <a:r>
              <a:rPr lang="ro-RO" sz="800" b="1" dirty="0" smtClean="0">
                <a:solidFill>
                  <a:sysClr val="windowText" lastClr="000000"/>
                </a:solidFill>
              </a:rPr>
              <a:t>î</a:t>
            </a:r>
            <a:r>
              <a:rPr lang="en-US" sz="800" b="1" dirty="0" smtClean="0">
                <a:solidFill>
                  <a:sysClr val="windowText" lastClr="000000"/>
                </a:solidFill>
              </a:rPr>
              <a:t>n </a:t>
            </a:r>
            <a:r>
              <a:rPr lang="en-US" sz="800" b="1" dirty="0" err="1" smtClean="0">
                <a:solidFill>
                  <a:sysClr val="windowText" lastClr="000000"/>
                </a:solidFill>
              </a:rPr>
              <a:t>licita</a:t>
            </a:r>
            <a:r>
              <a:rPr lang="ro-RO" sz="800" b="1" dirty="0" smtClean="0">
                <a:solidFill>
                  <a:sysClr val="windowText" lastClr="000000"/>
                </a:solidFill>
              </a:rPr>
              <a:t>ț</a:t>
            </a:r>
            <a:r>
              <a:rPr lang="en-US" sz="800" b="1" dirty="0" err="1" smtClean="0">
                <a:solidFill>
                  <a:sysClr val="windowText" lastClr="000000"/>
                </a:solidFill>
              </a:rPr>
              <a:t>ie</a:t>
            </a:r>
            <a:r>
              <a:rPr lang="en-US" sz="800" b="1" dirty="0" smtClean="0">
                <a:solidFill>
                  <a:sysClr val="windowText" lastClr="000000"/>
                </a:solidFill>
              </a:rPr>
              <a:t> </a:t>
            </a:r>
          </a:p>
        </p:txBody>
      </p:sp>
      <p:sp>
        <p:nvSpPr>
          <p:cNvPr id="43051" name="Oval 9"/>
          <p:cNvSpPr>
            <a:spLocks noChangeArrowheads="1"/>
          </p:cNvSpPr>
          <p:nvPr/>
        </p:nvSpPr>
        <p:spPr bwMode="auto">
          <a:xfrm>
            <a:off x="5330825" y="3805238"/>
            <a:ext cx="152400" cy="152400"/>
          </a:xfrm>
          <a:prstGeom prst="ellips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/>
            <a:endParaRPr lang="ro-RO" altLang="en-US"/>
          </a:p>
        </p:txBody>
      </p:sp>
      <p:sp>
        <p:nvSpPr>
          <p:cNvPr id="43053" name="Oval 9"/>
          <p:cNvSpPr>
            <a:spLocks noChangeArrowheads="1"/>
          </p:cNvSpPr>
          <p:nvPr/>
        </p:nvSpPr>
        <p:spPr bwMode="auto">
          <a:xfrm>
            <a:off x="5195888" y="3695700"/>
            <a:ext cx="152400" cy="152400"/>
          </a:xfrm>
          <a:prstGeom prst="ellips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 altLang="en-US"/>
          </a:p>
        </p:txBody>
      </p:sp>
      <p:sp>
        <p:nvSpPr>
          <p:cNvPr id="43054" name="Oval 9"/>
          <p:cNvSpPr>
            <a:spLocks noChangeArrowheads="1"/>
          </p:cNvSpPr>
          <p:nvPr/>
        </p:nvSpPr>
        <p:spPr bwMode="auto">
          <a:xfrm>
            <a:off x="4995863" y="6076950"/>
            <a:ext cx="152400" cy="152400"/>
          </a:xfrm>
          <a:prstGeom prst="ellips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 altLang="en-US"/>
          </a:p>
        </p:txBody>
      </p:sp>
      <p:sp>
        <p:nvSpPr>
          <p:cNvPr id="57" name="Oval 9"/>
          <p:cNvSpPr>
            <a:spLocks noChangeArrowheads="1"/>
          </p:cNvSpPr>
          <p:nvPr/>
        </p:nvSpPr>
        <p:spPr bwMode="auto">
          <a:xfrm>
            <a:off x="8674194" y="316663"/>
            <a:ext cx="152400" cy="152400"/>
          </a:xfrm>
          <a:prstGeom prst="ellips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/>
            <a:endParaRPr lang="ro-RO" altLang="en-US"/>
          </a:p>
        </p:txBody>
      </p:sp>
      <p:sp>
        <p:nvSpPr>
          <p:cNvPr id="58" name="Rectangle 25"/>
          <p:cNvSpPr>
            <a:spLocks noChangeArrowheads="1"/>
          </p:cNvSpPr>
          <p:nvPr/>
        </p:nvSpPr>
        <p:spPr bwMode="auto">
          <a:xfrm>
            <a:off x="1669138" y="1954898"/>
            <a:ext cx="277758" cy="142876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smtClean="0">
                <a:latin typeface="Calibri" pitchFamily="34" charset="0"/>
              </a:rPr>
              <a:t>ORADEA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59" name="Rectangle 25"/>
          <p:cNvSpPr>
            <a:spLocks noChangeArrowheads="1"/>
          </p:cNvSpPr>
          <p:nvPr/>
        </p:nvSpPr>
        <p:spPr bwMode="auto">
          <a:xfrm>
            <a:off x="928662" y="3801304"/>
            <a:ext cx="357190" cy="1992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smtClean="0">
                <a:latin typeface="Calibri" pitchFamily="34" charset="0"/>
              </a:rPr>
              <a:t>TIMI</a:t>
            </a:r>
            <a:r>
              <a:rPr lang="ro-RO" sz="500" b="1" dirty="0" smtClean="0">
                <a:latin typeface="Calibri" pitchFamily="34" charset="0"/>
              </a:rPr>
              <a:t>Ș</a:t>
            </a:r>
            <a:r>
              <a:rPr lang="en-US" sz="500" b="1" dirty="0" smtClean="0">
                <a:latin typeface="Calibri" pitchFamily="34" charset="0"/>
              </a:rPr>
              <a:t>OARA </a:t>
            </a:r>
          </a:p>
          <a:p>
            <a:pPr algn="ctr"/>
            <a:r>
              <a:rPr lang="ro-RO" sz="500" b="1" dirty="0" smtClean="0">
                <a:latin typeface="Calibri" pitchFamily="34" charset="0"/>
              </a:rPr>
              <a:t>NORD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60" name="Rectangle 25"/>
          <p:cNvSpPr>
            <a:spLocks noChangeArrowheads="1"/>
          </p:cNvSpPr>
          <p:nvPr/>
        </p:nvSpPr>
        <p:spPr bwMode="auto">
          <a:xfrm>
            <a:off x="6816806" y="1789351"/>
            <a:ext cx="277758" cy="142876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smtClean="0">
                <a:latin typeface="Calibri" pitchFamily="34" charset="0"/>
              </a:rPr>
              <a:t>IASI SUD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61" name="Rectangle 25"/>
          <p:cNvSpPr>
            <a:spLocks noChangeArrowheads="1"/>
          </p:cNvSpPr>
          <p:nvPr/>
        </p:nvSpPr>
        <p:spPr bwMode="auto">
          <a:xfrm>
            <a:off x="3428992" y="1959030"/>
            <a:ext cx="277758" cy="142876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smtClean="0">
                <a:latin typeface="Calibri" pitchFamily="34" charset="0"/>
              </a:rPr>
              <a:t>CLUJ N-E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62" name="Rectangle 25"/>
          <p:cNvSpPr>
            <a:spLocks noChangeArrowheads="1"/>
          </p:cNvSpPr>
          <p:nvPr/>
        </p:nvSpPr>
        <p:spPr bwMode="auto">
          <a:xfrm>
            <a:off x="3579862" y="2214554"/>
            <a:ext cx="277758" cy="142876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smtClean="0">
                <a:latin typeface="Calibri" pitchFamily="34" charset="0"/>
              </a:rPr>
              <a:t>CLUJ E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63" name="Rectangle 25"/>
          <p:cNvSpPr>
            <a:spLocks noChangeArrowheads="1"/>
          </p:cNvSpPr>
          <p:nvPr/>
        </p:nvSpPr>
        <p:spPr bwMode="auto">
          <a:xfrm>
            <a:off x="1654024" y="3530666"/>
            <a:ext cx="277758" cy="142876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smtClean="0">
                <a:latin typeface="Calibri" pitchFamily="34" charset="0"/>
              </a:rPr>
              <a:t>LUGOJ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64" name="Rectangle 25"/>
          <p:cNvSpPr>
            <a:spLocks noChangeArrowheads="1"/>
          </p:cNvSpPr>
          <p:nvPr/>
        </p:nvSpPr>
        <p:spPr bwMode="auto">
          <a:xfrm>
            <a:off x="2222540" y="4117284"/>
            <a:ext cx="492072" cy="11264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smtClean="0">
                <a:latin typeface="Calibri" pitchFamily="34" charset="0"/>
              </a:rPr>
              <a:t>CARANSEBES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65" name="Rectangle 25"/>
          <p:cNvSpPr>
            <a:spLocks noChangeArrowheads="1"/>
          </p:cNvSpPr>
          <p:nvPr/>
        </p:nvSpPr>
        <p:spPr bwMode="auto">
          <a:xfrm>
            <a:off x="2304523" y="4436689"/>
            <a:ext cx="492072" cy="97534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smtClean="0">
                <a:latin typeface="Calibri" pitchFamily="34" charset="0"/>
              </a:rPr>
              <a:t>DOMA</a:t>
            </a:r>
            <a:r>
              <a:rPr lang="ro-RO" sz="500" b="1" dirty="0" smtClean="0">
                <a:latin typeface="Calibri" pitchFamily="34" charset="0"/>
              </a:rPr>
              <a:t>Ș</a:t>
            </a:r>
            <a:r>
              <a:rPr lang="en-US" sz="500" b="1" dirty="0" smtClean="0">
                <a:latin typeface="Calibri" pitchFamily="34" charset="0"/>
              </a:rPr>
              <a:t>NEA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66" name="Rectangle 25"/>
          <p:cNvSpPr>
            <a:spLocks noChangeArrowheads="1"/>
          </p:cNvSpPr>
          <p:nvPr/>
        </p:nvSpPr>
        <p:spPr bwMode="auto">
          <a:xfrm>
            <a:off x="1936351" y="4925773"/>
            <a:ext cx="492072" cy="7486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smtClean="0">
                <a:latin typeface="Calibri" pitchFamily="34" charset="0"/>
              </a:rPr>
              <a:t>MEHADIA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67" name="Rectangle 25"/>
          <p:cNvSpPr>
            <a:spLocks noChangeArrowheads="1"/>
          </p:cNvSpPr>
          <p:nvPr/>
        </p:nvSpPr>
        <p:spPr bwMode="auto">
          <a:xfrm>
            <a:off x="2214546" y="5388054"/>
            <a:ext cx="563510" cy="11264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smtClean="0">
                <a:latin typeface="Calibri" pitchFamily="34" charset="0"/>
              </a:rPr>
              <a:t>DR. TURNU SEVERIN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68" name="Rectangle 25"/>
          <p:cNvSpPr>
            <a:spLocks noChangeArrowheads="1"/>
          </p:cNvSpPr>
          <p:nvPr/>
        </p:nvSpPr>
        <p:spPr bwMode="auto">
          <a:xfrm>
            <a:off x="3413878" y="5546044"/>
            <a:ext cx="379861" cy="11264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smtClean="0">
                <a:latin typeface="Calibri" pitchFamily="34" charset="0"/>
              </a:rPr>
              <a:t>CRAIOVA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69" name="Rectangle 25"/>
          <p:cNvSpPr>
            <a:spLocks noChangeArrowheads="1"/>
          </p:cNvSpPr>
          <p:nvPr/>
        </p:nvSpPr>
        <p:spPr bwMode="auto">
          <a:xfrm>
            <a:off x="4835081" y="5888120"/>
            <a:ext cx="379861" cy="112648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smtClean="0">
                <a:latin typeface="Calibri" pitchFamily="34" charset="0"/>
              </a:rPr>
              <a:t>ALEXANDRIA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70" name="Rectangle 25"/>
          <p:cNvSpPr>
            <a:spLocks noChangeArrowheads="1"/>
          </p:cNvSpPr>
          <p:nvPr/>
        </p:nvSpPr>
        <p:spPr bwMode="auto">
          <a:xfrm>
            <a:off x="5715008" y="5929330"/>
            <a:ext cx="635385" cy="12020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smtClean="0">
                <a:latin typeface="Calibri" pitchFamily="34" charset="0"/>
              </a:rPr>
              <a:t>ADUNA</a:t>
            </a:r>
            <a:r>
              <a:rPr lang="ro-RO" sz="500" b="1" dirty="0" smtClean="0">
                <a:latin typeface="Calibri" pitchFamily="34" charset="0"/>
              </a:rPr>
              <a:t>Ț</a:t>
            </a:r>
            <a:r>
              <a:rPr lang="en-US" sz="500" b="1" dirty="0" smtClean="0">
                <a:latin typeface="Calibri" pitchFamily="34" charset="0"/>
              </a:rPr>
              <a:t>II COPACENI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71" name="Rectangle 25"/>
          <p:cNvSpPr>
            <a:spLocks noChangeArrowheads="1"/>
          </p:cNvSpPr>
          <p:nvPr/>
        </p:nvSpPr>
        <p:spPr bwMode="auto">
          <a:xfrm>
            <a:off x="5000628" y="5572140"/>
            <a:ext cx="571504" cy="142876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smtClean="0">
                <a:latin typeface="Calibri" pitchFamily="34" charset="0"/>
              </a:rPr>
              <a:t>BUCURE</a:t>
            </a:r>
            <a:r>
              <a:rPr lang="ro-RO" sz="500" b="1" dirty="0" smtClean="0">
                <a:latin typeface="Calibri" pitchFamily="34" charset="0"/>
              </a:rPr>
              <a:t>Ș</a:t>
            </a:r>
            <a:r>
              <a:rPr lang="en-US" sz="500" b="1" dirty="0" smtClean="0">
                <a:latin typeface="Calibri" pitchFamily="34" charset="0"/>
              </a:rPr>
              <a:t>TI NORD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72" name="Rectangle 25"/>
          <p:cNvSpPr>
            <a:spLocks noChangeArrowheads="1"/>
          </p:cNvSpPr>
          <p:nvPr/>
        </p:nvSpPr>
        <p:spPr bwMode="auto">
          <a:xfrm>
            <a:off x="4929190" y="3857628"/>
            <a:ext cx="277758" cy="142876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smtClean="0">
                <a:latin typeface="Calibri" pitchFamily="34" charset="0"/>
              </a:rPr>
              <a:t>BRASOV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73" name="Rectangle 25"/>
          <p:cNvSpPr>
            <a:spLocks noChangeArrowheads="1"/>
          </p:cNvSpPr>
          <p:nvPr/>
        </p:nvSpPr>
        <p:spPr bwMode="auto">
          <a:xfrm>
            <a:off x="5532889" y="3797879"/>
            <a:ext cx="277758" cy="142876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smtClean="0">
                <a:latin typeface="Calibri" pitchFamily="34" charset="0"/>
              </a:rPr>
              <a:t>SACELE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74" name="Rectangle 25"/>
          <p:cNvSpPr>
            <a:spLocks noChangeArrowheads="1"/>
          </p:cNvSpPr>
          <p:nvPr/>
        </p:nvSpPr>
        <p:spPr bwMode="auto">
          <a:xfrm>
            <a:off x="6786578" y="3714752"/>
            <a:ext cx="277758" cy="142876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smtClean="0">
                <a:latin typeface="Calibri" pitchFamily="34" charset="0"/>
              </a:rPr>
              <a:t>TECUCI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75" name="Rectangle 21"/>
          <p:cNvSpPr>
            <a:spLocks noChangeArrowheads="1"/>
          </p:cNvSpPr>
          <p:nvPr/>
        </p:nvSpPr>
        <p:spPr bwMode="auto">
          <a:xfrm>
            <a:off x="1295400" y="5486400"/>
            <a:ext cx="2286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76" name="Rectangle 22"/>
          <p:cNvSpPr>
            <a:spLocks noChangeArrowheads="1"/>
          </p:cNvSpPr>
          <p:nvPr/>
        </p:nvSpPr>
        <p:spPr bwMode="auto">
          <a:xfrm>
            <a:off x="1524000" y="5638800"/>
            <a:ext cx="1524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o-RO"/>
          </a:p>
        </p:txBody>
      </p:sp>
      <p:sp>
        <p:nvSpPr>
          <p:cNvPr id="77" name="Rectangle 23"/>
          <p:cNvSpPr>
            <a:spLocks noChangeArrowheads="1"/>
          </p:cNvSpPr>
          <p:nvPr/>
        </p:nvSpPr>
        <p:spPr bwMode="auto">
          <a:xfrm>
            <a:off x="1143000" y="5257800"/>
            <a:ext cx="2286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78" name="Rectangle 24"/>
          <p:cNvSpPr>
            <a:spLocks noChangeArrowheads="1"/>
          </p:cNvSpPr>
          <p:nvPr/>
        </p:nvSpPr>
        <p:spPr bwMode="auto">
          <a:xfrm>
            <a:off x="1676400" y="5715000"/>
            <a:ext cx="1524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79" name="Rectangle 25"/>
          <p:cNvSpPr>
            <a:spLocks noChangeArrowheads="1"/>
          </p:cNvSpPr>
          <p:nvPr/>
        </p:nvSpPr>
        <p:spPr bwMode="auto">
          <a:xfrm>
            <a:off x="1447800" y="5562600"/>
            <a:ext cx="1524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80" name="Rectangle 26"/>
          <p:cNvSpPr>
            <a:spLocks noChangeArrowheads="1"/>
          </p:cNvSpPr>
          <p:nvPr/>
        </p:nvSpPr>
        <p:spPr bwMode="auto">
          <a:xfrm>
            <a:off x="1295400" y="5334000"/>
            <a:ext cx="1524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82" name="Rectangle 46"/>
          <p:cNvSpPr>
            <a:spLocks noChangeArrowheads="1"/>
          </p:cNvSpPr>
          <p:nvPr/>
        </p:nvSpPr>
        <p:spPr bwMode="auto">
          <a:xfrm>
            <a:off x="1758950" y="5867400"/>
            <a:ext cx="1524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83" name="AutoShape 8"/>
          <p:cNvSpPr>
            <a:spLocks noChangeArrowheads="1"/>
          </p:cNvSpPr>
          <p:nvPr/>
        </p:nvSpPr>
        <p:spPr bwMode="auto">
          <a:xfrm>
            <a:off x="2428860" y="6286520"/>
            <a:ext cx="1143008" cy="461665"/>
          </a:xfrm>
          <a:prstGeom prst="wedgeRectCallout">
            <a:avLst>
              <a:gd name="adj1" fmla="val 98333"/>
              <a:gd name="adj2" fmla="val -117602"/>
            </a:avLst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anchor="ctr" anchorCtr="1">
            <a:spAutoFit/>
          </a:bodyPr>
          <a:lstStyle/>
          <a:p>
            <a:r>
              <a:rPr lang="en-US" sz="600" b="1" dirty="0" smtClean="0">
                <a:solidFill>
                  <a:sysClr val="windowText" lastClr="000000"/>
                </a:solidFill>
              </a:rPr>
              <a:t>CARACAL</a:t>
            </a:r>
          </a:p>
          <a:p>
            <a:r>
              <a:rPr lang="en-US" sz="600" dirty="0" err="1" smtClean="0">
                <a:solidFill>
                  <a:sysClr val="windowText" lastClr="000000"/>
                </a:solidFill>
              </a:rPr>
              <a:t>Lungime</a:t>
            </a:r>
            <a:r>
              <a:rPr lang="en-US" sz="600" dirty="0">
                <a:solidFill>
                  <a:sysClr val="windowText" lastClr="000000"/>
                </a:solidFill>
              </a:rPr>
              <a:t>: 10,35 </a:t>
            </a:r>
            <a:r>
              <a:rPr lang="en-US" sz="600" dirty="0" smtClean="0">
                <a:solidFill>
                  <a:sysClr val="windowText" lastClr="000000"/>
                </a:solidFill>
              </a:rPr>
              <a:t>km</a:t>
            </a:r>
          </a:p>
          <a:p>
            <a:r>
              <a:rPr lang="en-US" sz="600" dirty="0" err="1" smtClean="0">
                <a:solidFill>
                  <a:sysClr val="windowText" lastClr="000000"/>
                </a:solidFill>
              </a:rPr>
              <a:t>Valoare</a:t>
            </a:r>
            <a:r>
              <a:rPr lang="en-US" sz="600" dirty="0" smtClean="0">
                <a:solidFill>
                  <a:sysClr val="windowText" lastClr="000000"/>
                </a:solidFill>
              </a:rPr>
              <a:t>: 41.685.313,06 </a:t>
            </a:r>
          </a:p>
          <a:p>
            <a:r>
              <a:rPr lang="en-US" sz="600" dirty="0" err="1" smtClean="0">
                <a:solidFill>
                  <a:sysClr val="windowText" lastClr="000000"/>
                </a:solidFill>
              </a:rPr>
              <a:t>Termen</a:t>
            </a:r>
            <a:r>
              <a:rPr lang="en-US" sz="600" dirty="0" smtClean="0">
                <a:solidFill>
                  <a:sysClr val="windowText" lastClr="000000"/>
                </a:solidFill>
              </a:rPr>
              <a:t> </a:t>
            </a:r>
            <a:r>
              <a:rPr lang="en-US" sz="600" dirty="0" err="1" smtClean="0">
                <a:solidFill>
                  <a:sysClr val="windowText" lastClr="000000"/>
                </a:solidFill>
              </a:rPr>
              <a:t>finalizare</a:t>
            </a:r>
            <a:r>
              <a:rPr lang="en-US" sz="600" dirty="0" smtClean="0">
                <a:solidFill>
                  <a:sysClr val="windowText" lastClr="000000"/>
                </a:solidFill>
              </a:rPr>
              <a:t>: </a:t>
            </a:r>
            <a:r>
              <a:rPr lang="en-US" sz="600" dirty="0" err="1" smtClean="0">
                <a:solidFill>
                  <a:sysClr val="windowText" lastClr="000000"/>
                </a:solidFill>
              </a:rPr>
              <a:t>nov</a:t>
            </a:r>
            <a:r>
              <a:rPr lang="en-US" sz="600" dirty="0" smtClean="0">
                <a:solidFill>
                  <a:sysClr val="windowText" lastClr="000000"/>
                </a:solidFill>
              </a:rPr>
              <a:t>. 2015</a:t>
            </a:r>
            <a:endParaRPr lang="en-US" sz="600" dirty="0">
              <a:solidFill>
                <a:sysClr val="windowText" lastClr="000000"/>
              </a:solidFill>
            </a:endParaRPr>
          </a:p>
        </p:txBody>
      </p:sp>
      <p:sp>
        <p:nvSpPr>
          <p:cNvPr id="85" name="AutoShape 17"/>
          <p:cNvSpPr>
            <a:spLocks noChangeArrowheads="1"/>
          </p:cNvSpPr>
          <p:nvPr/>
        </p:nvSpPr>
        <p:spPr bwMode="auto">
          <a:xfrm>
            <a:off x="285720" y="1000108"/>
            <a:ext cx="1143007" cy="461665"/>
          </a:xfrm>
          <a:prstGeom prst="wedgeRectCallout">
            <a:avLst>
              <a:gd name="adj1" fmla="val 110784"/>
              <a:gd name="adj2" fmla="val 33866"/>
            </a:avLst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anchor="ctr" anchorCtr="1">
            <a:spAutoFit/>
          </a:bodyPr>
          <a:lstStyle/>
          <a:p>
            <a:r>
              <a:rPr lang="en-US" sz="600" b="1" dirty="0" smtClean="0">
                <a:solidFill>
                  <a:sysClr val="windowText" lastClr="000000"/>
                </a:solidFill>
              </a:rPr>
              <a:t>S</a:t>
            </a:r>
            <a:r>
              <a:rPr lang="ro-RO" sz="600" b="1" dirty="0" smtClean="0">
                <a:solidFill>
                  <a:sysClr val="windowText" lastClr="000000"/>
                </a:solidFill>
              </a:rPr>
              <a:t>Ă</a:t>
            </a:r>
            <a:r>
              <a:rPr lang="en-US" sz="600" b="1" dirty="0" smtClean="0">
                <a:solidFill>
                  <a:sysClr val="windowText" lastClr="000000"/>
                </a:solidFill>
              </a:rPr>
              <a:t>CUIENI</a:t>
            </a:r>
          </a:p>
          <a:p>
            <a:r>
              <a:rPr lang="en-US" sz="600" dirty="0" err="1" smtClean="0">
                <a:solidFill>
                  <a:sysClr val="windowText" lastClr="000000"/>
                </a:solidFill>
              </a:rPr>
              <a:t>Lungime</a:t>
            </a:r>
            <a:r>
              <a:rPr lang="en-US" sz="600" dirty="0">
                <a:solidFill>
                  <a:sysClr val="windowText" lastClr="000000"/>
                </a:solidFill>
              </a:rPr>
              <a:t>: 7,62 </a:t>
            </a:r>
            <a:r>
              <a:rPr lang="en-US" sz="600" dirty="0" smtClean="0">
                <a:solidFill>
                  <a:sysClr val="windowText" lastClr="000000"/>
                </a:solidFill>
              </a:rPr>
              <a:t>km</a:t>
            </a:r>
          </a:p>
          <a:p>
            <a:r>
              <a:rPr lang="en-US" sz="600" dirty="0" err="1" smtClean="0">
                <a:solidFill>
                  <a:sysClr val="windowText" lastClr="000000"/>
                </a:solidFill>
              </a:rPr>
              <a:t>Valoare</a:t>
            </a:r>
            <a:r>
              <a:rPr lang="en-US" sz="600" dirty="0" smtClean="0">
                <a:solidFill>
                  <a:sysClr val="windowText" lastClr="000000"/>
                </a:solidFill>
              </a:rPr>
              <a:t>: 32.029.842,32 lei</a:t>
            </a:r>
          </a:p>
          <a:p>
            <a:r>
              <a:rPr lang="en-US" sz="600" dirty="0" err="1" smtClean="0">
                <a:solidFill>
                  <a:sysClr val="windowText" lastClr="000000"/>
                </a:solidFill>
              </a:rPr>
              <a:t>Termen</a:t>
            </a:r>
            <a:r>
              <a:rPr lang="en-US" sz="600" dirty="0" smtClean="0">
                <a:solidFill>
                  <a:sysClr val="windowText" lastClr="000000"/>
                </a:solidFill>
              </a:rPr>
              <a:t> </a:t>
            </a:r>
            <a:r>
              <a:rPr lang="en-US" sz="600" dirty="0" err="1" smtClean="0">
                <a:solidFill>
                  <a:sysClr val="windowText" lastClr="000000"/>
                </a:solidFill>
              </a:rPr>
              <a:t>finalizare</a:t>
            </a:r>
            <a:r>
              <a:rPr lang="en-US" sz="600" dirty="0" smtClean="0">
                <a:solidFill>
                  <a:sysClr val="windowText" lastClr="000000"/>
                </a:solidFill>
              </a:rPr>
              <a:t>: Aug. 2014</a:t>
            </a:r>
            <a:endParaRPr lang="en-US" sz="600" dirty="0">
              <a:solidFill>
                <a:sysClr val="windowText" lastClr="000000"/>
              </a:solidFill>
            </a:endParaRPr>
          </a:p>
        </p:txBody>
      </p:sp>
      <p:sp>
        <p:nvSpPr>
          <p:cNvPr id="86" name="AutoShape 18"/>
          <p:cNvSpPr>
            <a:spLocks noChangeArrowheads="1"/>
          </p:cNvSpPr>
          <p:nvPr/>
        </p:nvSpPr>
        <p:spPr bwMode="auto">
          <a:xfrm>
            <a:off x="1500166" y="357166"/>
            <a:ext cx="1214446" cy="553998"/>
          </a:xfrm>
          <a:prstGeom prst="wedgeRectCallout">
            <a:avLst>
              <a:gd name="adj1" fmla="val 23950"/>
              <a:gd name="adj2" fmla="val 60694"/>
            </a:avLst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anchor="ctr" anchorCtr="1">
            <a:spAutoFit/>
          </a:bodyPr>
          <a:lstStyle/>
          <a:p>
            <a:r>
              <a:rPr lang="en-US" sz="600" b="1" dirty="0" smtClean="0">
                <a:solidFill>
                  <a:sysClr val="windowText" lastClr="000000"/>
                </a:solidFill>
              </a:rPr>
              <a:t>CAREI</a:t>
            </a:r>
          </a:p>
          <a:p>
            <a:r>
              <a:rPr lang="en-US" sz="600" dirty="0" err="1" smtClean="0">
                <a:solidFill>
                  <a:sysClr val="windowText" lastClr="000000"/>
                </a:solidFill>
              </a:rPr>
              <a:t>Lungime</a:t>
            </a:r>
            <a:r>
              <a:rPr lang="en-US" sz="600" dirty="0">
                <a:solidFill>
                  <a:sysClr val="windowText" lastClr="000000"/>
                </a:solidFill>
              </a:rPr>
              <a:t>: 10,45 </a:t>
            </a:r>
            <a:r>
              <a:rPr lang="en-US" sz="600" dirty="0" smtClean="0">
                <a:solidFill>
                  <a:sysClr val="windowText" lastClr="000000"/>
                </a:solidFill>
              </a:rPr>
              <a:t>km</a:t>
            </a:r>
          </a:p>
          <a:p>
            <a:r>
              <a:rPr lang="en-US" sz="600" dirty="0" err="1" smtClean="0">
                <a:solidFill>
                  <a:sysClr val="windowText" lastClr="000000"/>
                </a:solidFill>
              </a:rPr>
              <a:t>Valoare</a:t>
            </a:r>
            <a:r>
              <a:rPr lang="en-US" sz="600" dirty="0" smtClean="0">
                <a:solidFill>
                  <a:sysClr val="windowText" lastClr="000000"/>
                </a:solidFill>
              </a:rPr>
              <a:t>: 38.484.814,55 lei</a:t>
            </a:r>
          </a:p>
          <a:p>
            <a:r>
              <a:rPr lang="en-US" sz="600" dirty="0" err="1" smtClean="0">
                <a:solidFill>
                  <a:sysClr val="windowText" lastClr="000000"/>
                </a:solidFill>
              </a:rPr>
              <a:t>Termen</a:t>
            </a:r>
            <a:r>
              <a:rPr lang="en-US" sz="600" dirty="0" smtClean="0">
                <a:solidFill>
                  <a:sysClr val="windowText" lastClr="000000"/>
                </a:solidFill>
              </a:rPr>
              <a:t> </a:t>
            </a:r>
            <a:r>
              <a:rPr lang="en-US" sz="600" dirty="0" err="1" smtClean="0">
                <a:solidFill>
                  <a:sysClr val="windowText" lastClr="000000"/>
                </a:solidFill>
              </a:rPr>
              <a:t>finalizare</a:t>
            </a:r>
            <a:r>
              <a:rPr lang="en-US" sz="600" dirty="0" smtClean="0">
                <a:solidFill>
                  <a:sysClr val="windowText" lastClr="000000"/>
                </a:solidFill>
              </a:rPr>
              <a:t>: </a:t>
            </a:r>
            <a:r>
              <a:rPr lang="en-US" sz="600" dirty="0" err="1" smtClean="0">
                <a:solidFill>
                  <a:sysClr val="windowText" lastClr="000000"/>
                </a:solidFill>
              </a:rPr>
              <a:t>noiembrie</a:t>
            </a:r>
            <a:r>
              <a:rPr lang="en-US" sz="600" dirty="0" smtClean="0">
                <a:solidFill>
                  <a:sysClr val="windowText" lastClr="000000"/>
                </a:solidFill>
              </a:rPr>
              <a:t> 2015</a:t>
            </a:r>
          </a:p>
        </p:txBody>
      </p:sp>
      <p:sp>
        <p:nvSpPr>
          <p:cNvPr id="87" name="AutoShape 21"/>
          <p:cNvSpPr>
            <a:spLocks noChangeArrowheads="1"/>
          </p:cNvSpPr>
          <p:nvPr/>
        </p:nvSpPr>
        <p:spPr bwMode="auto">
          <a:xfrm>
            <a:off x="4714876" y="2571744"/>
            <a:ext cx="1357322" cy="923330"/>
          </a:xfrm>
          <a:prstGeom prst="wedgeRectCallout">
            <a:avLst>
              <a:gd name="adj1" fmla="val -17039"/>
              <a:gd name="adj2" fmla="val 70928"/>
            </a:avLst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anchor="ctr" anchorCtr="1">
            <a:spAutoFit/>
          </a:bodyPr>
          <a:lstStyle/>
          <a:p>
            <a:r>
              <a:rPr lang="en-US" sz="600" b="1" dirty="0" smtClean="0">
                <a:solidFill>
                  <a:sysClr val="windowText" lastClr="000000"/>
                </a:solidFill>
              </a:rPr>
              <a:t>BRA</a:t>
            </a:r>
            <a:r>
              <a:rPr lang="ro-RO" sz="600" b="1" dirty="0" smtClean="0">
                <a:solidFill>
                  <a:sysClr val="windowText" lastClr="000000"/>
                </a:solidFill>
              </a:rPr>
              <a:t>Ș</a:t>
            </a:r>
            <a:r>
              <a:rPr lang="en-US" sz="600" b="1" dirty="0" smtClean="0">
                <a:solidFill>
                  <a:sysClr val="windowText" lastClr="000000"/>
                </a:solidFill>
              </a:rPr>
              <a:t>OV</a:t>
            </a:r>
          </a:p>
          <a:p>
            <a:r>
              <a:rPr lang="nb-NO" sz="600" dirty="0" smtClean="0">
                <a:solidFill>
                  <a:sysClr val="windowText" lastClr="000000"/>
                </a:solidFill>
              </a:rPr>
              <a:t>Lot </a:t>
            </a:r>
            <a:r>
              <a:rPr lang="nb-NO" sz="600" dirty="0">
                <a:solidFill>
                  <a:sysClr val="windowText" lastClr="000000"/>
                </a:solidFill>
              </a:rPr>
              <a:t>I: Tronson 1, DN1-DN11</a:t>
            </a:r>
          </a:p>
          <a:p>
            <a:r>
              <a:rPr lang="nb-NO" sz="600" dirty="0">
                <a:solidFill>
                  <a:sysClr val="windowText" lastClr="000000"/>
                </a:solidFill>
              </a:rPr>
              <a:t>Lungime: 7,292 </a:t>
            </a:r>
            <a:r>
              <a:rPr lang="nb-NO" sz="600" dirty="0" smtClean="0">
                <a:solidFill>
                  <a:sysClr val="windowText" lastClr="000000"/>
                </a:solidFill>
              </a:rPr>
              <a:t>km</a:t>
            </a:r>
          </a:p>
          <a:p>
            <a:r>
              <a:rPr lang="nb-NO" sz="600" dirty="0" smtClean="0">
                <a:solidFill>
                  <a:sysClr val="windowText" lastClr="000000"/>
                </a:solidFill>
              </a:rPr>
              <a:t>Valoare: 59.556.175,71 lei</a:t>
            </a:r>
          </a:p>
          <a:p>
            <a:r>
              <a:rPr lang="nb-NO" sz="600" dirty="0" smtClean="0">
                <a:solidFill>
                  <a:sysClr val="windowText" lastClr="000000"/>
                </a:solidFill>
              </a:rPr>
              <a:t>Termen finalizare: aprilie 2016 - fazat</a:t>
            </a:r>
            <a:endParaRPr lang="nb-NO" sz="600" dirty="0">
              <a:solidFill>
                <a:sysClr val="windowText" lastClr="000000"/>
              </a:solidFill>
            </a:endParaRPr>
          </a:p>
          <a:p>
            <a:r>
              <a:rPr lang="nb-NO" sz="600" dirty="0">
                <a:solidFill>
                  <a:sysClr val="windowText" lastClr="000000"/>
                </a:solidFill>
              </a:rPr>
              <a:t>Lot III: Tronson 2, DN11-DN13</a:t>
            </a:r>
          </a:p>
          <a:p>
            <a:r>
              <a:rPr lang="nb-NO" sz="600" dirty="0">
                <a:solidFill>
                  <a:sysClr val="windowText" lastClr="000000"/>
                </a:solidFill>
              </a:rPr>
              <a:t>Lungime: 4,92 </a:t>
            </a:r>
            <a:r>
              <a:rPr lang="nb-NO" sz="600" dirty="0" smtClean="0">
                <a:solidFill>
                  <a:sysClr val="windowText" lastClr="000000"/>
                </a:solidFill>
              </a:rPr>
              <a:t>km</a:t>
            </a:r>
          </a:p>
          <a:p>
            <a:r>
              <a:rPr lang="nb-NO" sz="600" dirty="0" smtClean="0">
                <a:solidFill>
                  <a:sysClr val="windowText" lastClr="000000"/>
                </a:solidFill>
              </a:rPr>
              <a:t>Valoare: 64.416.520,42 lei</a:t>
            </a:r>
          </a:p>
          <a:p>
            <a:r>
              <a:rPr lang="nb-NO" sz="600" dirty="0" smtClean="0">
                <a:solidFill>
                  <a:sysClr val="windowText" lastClr="000000"/>
                </a:solidFill>
              </a:rPr>
              <a:t>Termen finalizare: noiembrie 2015</a:t>
            </a:r>
            <a:endParaRPr lang="nb-NO" sz="600" dirty="0">
              <a:solidFill>
                <a:sysClr val="windowText" lastClr="000000"/>
              </a:solidFill>
            </a:endParaRPr>
          </a:p>
        </p:txBody>
      </p:sp>
      <p:sp>
        <p:nvSpPr>
          <p:cNvPr id="88" name="AutoShape 43"/>
          <p:cNvSpPr>
            <a:spLocks noChangeArrowheads="1"/>
          </p:cNvSpPr>
          <p:nvPr/>
        </p:nvSpPr>
        <p:spPr bwMode="auto">
          <a:xfrm>
            <a:off x="2428860" y="3429000"/>
            <a:ext cx="1071570" cy="461665"/>
          </a:xfrm>
          <a:prstGeom prst="wedgeRectCallout">
            <a:avLst>
              <a:gd name="adj1" fmla="val 20824"/>
              <a:gd name="adj2" fmla="val 237918"/>
            </a:avLst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anchor="ctr" anchorCtr="1">
            <a:spAutoFit/>
          </a:bodyPr>
          <a:lstStyle/>
          <a:p>
            <a:r>
              <a:rPr lang="en-US" sz="600" b="1" dirty="0" smtClean="0">
                <a:solidFill>
                  <a:sysClr val="windowText" lastClr="000000"/>
                </a:solidFill>
              </a:rPr>
              <a:t>T</a:t>
            </a:r>
            <a:r>
              <a:rPr lang="ro-RO" sz="600" b="1" dirty="0" smtClean="0">
                <a:solidFill>
                  <a:sysClr val="windowText" lastClr="000000"/>
                </a:solidFill>
              </a:rPr>
              <a:t>Â</a:t>
            </a:r>
            <a:r>
              <a:rPr lang="en-US" sz="600" b="1" dirty="0" smtClean="0">
                <a:solidFill>
                  <a:sysClr val="windowText" lastClr="000000"/>
                </a:solidFill>
              </a:rPr>
              <a:t>RGU JIU</a:t>
            </a:r>
          </a:p>
          <a:p>
            <a:r>
              <a:rPr lang="en-US" sz="600" dirty="0" err="1" smtClean="0">
                <a:solidFill>
                  <a:sysClr val="windowText" lastClr="000000"/>
                </a:solidFill>
              </a:rPr>
              <a:t>Lungime</a:t>
            </a:r>
            <a:r>
              <a:rPr lang="en-US" sz="600" dirty="0">
                <a:solidFill>
                  <a:sysClr val="windowText" lastClr="000000"/>
                </a:solidFill>
              </a:rPr>
              <a:t>: 19,95 </a:t>
            </a:r>
            <a:r>
              <a:rPr lang="en-US" sz="600" dirty="0" smtClean="0">
                <a:solidFill>
                  <a:sysClr val="windowText" lastClr="000000"/>
                </a:solidFill>
              </a:rPr>
              <a:t>km</a:t>
            </a:r>
          </a:p>
          <a:p>
            <a:r>
              <a:rPr lang="en-US" sz="600" dirty="0" err="1" smtClean="0">
                <a:solidFill>
                  <a:sysClr val="windowText" lastClr="000000"/>
                </a:solidFill>
              </a:rPr>
              <a:t>Valoare</a:t>
            </a:r>
            <a:r>
              <a:rPr lang="en-US" sz="600" dirty="0" smtClean="0">
                <a:solidFill>
                  <a:sysClr val="windowText" lastClr="000000"/>
                </a:solidFill>
              </a:rPr>
              <a:t>: 151.211.642,17 lei</a:t>
            </a:r>
          </a:p>
          <a:p>
            <a:r>
              <a:rPr lang="en-US" sz="600" dirty="0" err="1" smtClean="0">
                <a:solidFill>
                  <a:sysClr val="windowText" lastClr="000000"/>
                </a:solidFill>
              </a:rPr>
              <a:t>Termen</a:t>
            </a:r>
            <a:r>
              <a:rPr lang="en-US" sz="600" dirty="0" smtClean="0">
                <a:solidFill>
                  <a:sysClr val="windowText" lastClr="000000"/>
                </a:solidFill>
              </a:rPr>
              <a:t> </a:t>
            </a:r>
            <a:r>
              <a:rPr lang="en-US" sz="600" dirty="0" err="1" smtClean="0">
                <a:solidFill>
                  <a:sysClr val="windowText" lastClr="000000"/>
                </a:solidFill>
              </a:rPr>
              <a:t>finalizare</a:t>
            </a:r>
            <a:r>
              <a:rPr lang="en-US" sz="600" dirty="0" smtClean="0">
                <a:solidFill>
                  <a:sysClr val="windowText" lastClr="000000"/>
                </a:solidFill>
              </a:rPr>
              <a:t>: </a:t>
            </a:r>
            <a:r>
              <a:rPr lang="en-US" sz="600" dirty="0" err="1" smtClean="0">
                <a:solidFill>
                  <a:sysClr val="windowText" lastClr="000000"/>
                </a:solidFill>
              </a:rPr>
              <a:t>oct</a:t>
            </a:r>
            <a:r>
              <a:rPr lang="en-US" sz="600" dirty="0" smtClean="0">
                <a:solidFill>
                  <a:sysClr val="windowText" lastClr="000000"/>
                </a:solidFill>
              </a:rPr>
              <a:t>. 2016</a:t>
            </a:r>
            <a:endParaRPr lang="en-US" sz="600" dirty="0">
              <a:solidFill>
                <a:sysClr val="windowText" lastClr="000000"/>
              </a:solidFill>
            </a:endParaRPr>
          </a:p>
        </p:txBody>
      </p:sp>
      <p:sp>
        <p:nvSpPr>
          <p:cNvPr id="89" name="AutoShape 56"/>
          <p:cNvSpPr>
            <a:spLocks noChangeArrowheads="1"/>
          </p:cNvSpPr>
          <p:nvPr/>
        </p:nvSpPr>
        <p:spPr bwMode="auto">
          <a:xfrm>
            <a:off x="4643438" y="1928802"/>
            <a:ext cx="1285884" cy="461665"/>
          </a:xfrm>
          <a:prstGeom prst="wedgeRectCallout">
            <a:avLst>
              <a:gd name="adj1" fmla="val -67379"/>
              <a:gd name="adj2" fmla="val 90342"/>
            </a:avLst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anchor="ctr" anchorCtr="1">
            <a:spAutoFit/>
          </a:bodyPr>
          <a:lstStyle/>
          <a:p>
            <a:r>
              <a:rPr lang="en-US" sz="600" b="1" dirty="0" smtClean="0">
                <a:solidFill>
                  <a:sysClr val="windowText" lastClr="000000"/>
                </a:solidFill>
              </a:rPr>
              <a:t>T</a:t>
            </a:r>
            <a:r>
              <a:rPr lang="ro-RO" sz="600" b="1" dirty="0" smtClean="0">
                <a:solidFill>
                  <a:sysClr val="windowText" lastClr="000000"/>
                </a:solidFill>
              </a:rPr>
              <a:t>Â</a:t>
            </a:r>
            <a:r>
              <a:rPr lang="en-US" sz="600" b="1" dirty="0" smtClean="0">
                <a:solidFill>
                  <a:sysClr val="windowText" lastClr="000000"/>
                </a:solidFill>
              </a:rPr>
              <a:t>RGU MURES</a:t>
            </a:r>
          </a:p>
          <a:p>
            <a:r>
              <a:rPr lang="en-US" sz="600" dirty="0" err="1" smtClean="0">
                <a:solidFill>
                  <a:sysClr val="windowText" lastClr="000000"/>
                </a:solidFill>
              </a:rPr>
              <a:t>Lungime</a:t>
            </a:r>
            <a:r>
              <a:rPr lang="en-US" sz="600" dirty="0">
                <a:solidFill>
                  <a:sysClr val="windowText" lastClr="000000"/>
                </a:solidFill>
              </a:rPr>
              <a:t>: 11,64 </a:t>
            </a:r>
            <a:r>
              <a:rPr lang="en-US" sz="600" dirty="0" smtClean="0">
                <a:solidFill>
                  <a:sysClr val="windowText" lastClr="000000"/>
                </a:solidFill>
              </a:rPr>
              <a:t>km</a:t>
            </a:r>
          </a:p>
          <a:p>
            <a:r>
              <a:rPr lang="en-US" sz="600" dirty="0" err="1" smtClean="0">
                <a:solidFill>
                  <a:sysClr val="windowText" lastClr="000000"/>
                </a:solidFill>
              </a:rPr>
              <a:t>Valoare</a:t>
            </a:r>
            <a:r>
              <a:rPr lang="en-US" sz="600" dirty="0" smtClean="0">
                <a:solidFill>
                  <a:sysClr val="windowText" lastClr="000000"/>
                </a:solidFill>
              </a:rPr>
              <a:t>: 134.798.974,31 lei</a:t>
            </a:r>
          </a:p>
          <a:p>
            <a:r>
              <a:rPr lang="en-US" sz="600" dirty="0" err="1" smtClean="0">
                <a:solidFill>
                  <a:sysClr val="windowText" lastClr="000000"/>
                </a:solidFill>
              </a:rPr>
              <a:t>Termen</a:t>
            </a:r>
            <a:r>
              <a:rPr lang="en-US" sz="600" dirty="0" smtClean="0">
                <a:solidFill>
                  <a:sysClr val="windowText" lastClr="000000"/>
                </a:solidFill>
              </a:rPr>
              <a:t> </a:t>
            </a:r>
            <a:r>
              <a:rPr lang="en-US" sz="600" dirty="0" err="1" smtClean="0">
                <a:solidFill>
                  <a:sysClr val="windowText" lastClr="000000"/>
                </a:solidFill>
              </a:rPr>
              <a:t>finalizare</a:t>
            </a:r>
            <a:r>
              <a:rPr lang="en-US" sz="600" dirty="0" smtClean="0">
                <a:solidFill>
                  <a:sysClr val="windowText" lastClr="000000"/>
                </a:solidFill>
              </a:rPr>
              <a:t>: Nov. 2014</a:t>
            </a:r>
            <a:endParaRPr lang="ro-RO" sz="600" dirty="0">
              <a:solidFill>
                <a:sysClr val="windowText" lastClr="000000"/>
              </a:solidFill>
            </a:endParaRPr>
          </a:p>
        </p:txBody>
      </p:sp>
      <p:sp>
        <p:nvSpPr>
          <p:cNvPr id="90" name="Oval 33"/>
          <p:cNvSpPr>
            <a:spLocks noChangeArrowheads="1"/>
          </p:cNvSpPr>
          <p:nvPr/>
        </p:nvSpPr>
        <p:spPr bwMode="auto">
          <a:xfrm>
            <a:off x="2036763" y="1349375"/>
            <a:ext cx="177783" cy="150799"/>
          </a:xfrm>
          <a:prstGeom prst="ellipse">
            <a:avLst/>
          </a:prstGeom>
          <a:solidFill>
            <a:schemeClr val="accent1"/>
          </a:solidFill>
          <a:ln w="508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o-RO"/>
          </a:p>
        </p:txBody>
      </p:sp>
      <p:sp>
        <p:nvSpPr>
          <p:cNvPr id="91" name="Oval 33"/>
          <p:cNvSpPr>
            <a:spLocks noChangeArrowheads="1"/>
          </p:cNvSpPr>
          <p:nvPr/>
        </p:nvSpPr>
        <p:spPr bwMode="auto">
          <a:xfrm>
            <a:off x="2395518" y="947718"/>
            <a:ext cx="128594" cy="111144"/>
          </a:xfrm>
          <a:prstGeom prst="ellipse">
            <a:avLst/>
          </a:prstGeom>
          <a:solidFill>
            <a:schemeClr val="accent1"/>
          </a:solidFill>
          <a:ln w="508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o-RO"/>
          </a:p>
        </p:txBody>
      </p:sp>
      <p:sp>
        <p:nvSpPr>
          <p:cNvPr id="92" name="Oval 33"/>
          <p:cNvSpPr>
            <a:spLocks noChangeArrowheads="1"/>
          </p:cNvSpPr>
          <p:nvPr/>
        </p:nvSpPr>
        <p:spPr bwMode="auto">
          <a:xfrm>
            <a:off x="4333855" y="2528868"/>
            <a:ext cx="127649" cy="111144"/>
          </a:xfrm>
          <a:prstGeom prst="ellipse">
            <a:avLst/>
          </a:prstGeom>
          <a:solidFill>
            <a:schemeClr val="accent1"/>
          </a:solidFill>
          <a:ln w="508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o-RO"/>
          </a:p>
        </p:txBody>
      </p:sp>
      <p:sp>
        <p:nvSpPr>
          <p:cNvPr id="93" name="Oval 33"/>
          <p:cNvSpPr>
            <a:spLocks noChangeArrowheads="1"/>
          </p:cNvSpPr>
          <p:nvPr/>
        </p:nvSpPr>
        <p:spPr bwMode="auto">
          <a:xfrm>
            <a:off x="5139372" y="3703618"/>
            <a:ext cx="128594" cy="111144"/>
          </a:xfrm>
          <a:prstGeom prst="ellipse">
            <a:avLst/>
          </a:prstGeom>
          <a:solidFill>
            <a:schemeClr val="accent1"/>
          </a:solidFill>
          <a:ln w="508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o-RO"/>
          </a:p>
        </p:txBody>
      </p:sp>
      <p:sp>
        <p:nvSpPr>
          <p:cNvPr id="94" name="Oval 33"/>
          <p:cNvSpPr>
            <a:spLocks noChangeArrowheads="1"/>
          </p:cNvSpPr>
          <p:nvPr/>
        </p:nvSpPr>
        <p:spPr bwMode="auto">
          <a:xfrm>
            <a:off x="4117955" y="5900718"/>
            <a:ext cx="128594" cy="111144"/>
          </a:xfrm>
          <a:prstGeom prst="ellipse">
            <a:avLst/>
          </a:prstGeom>
          <a:solidFill>
            <a:schemeClr val="accent1"/>
          </a:solidFill>
          <a:ln w="508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o-RO"/>
          </a:p>
        </p:txBody>
      </p:sp>
      <p:sp>
        <p:nvSpPr>
          <p:cNvPr id="95" name="Oval 33"/>
          <p:cNvSpPr>
            <a:spLocks noChangeArrowheads="1"/>
          </p:cNvSpPr>
          <p:nvPr/>
        </p:nvSpPr>
        <p:spPr bwMode="auto">
          <a:xfrm>
            <a:off x="3628310" y="5727746"/>
            <a:ext cx="128594" cy="111144"/>
          </a:xfrm>
          <a:prstGeom prst="ellipse">
            <a:avLst/>
          </a:prstGeom>
          <a:solidFill>
            <a:schemeClr val="accent1"/>
          </a:solidFill>
          <a:ln w="508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o-RO"/>
          </a:p>
        </p:txBody>
      </p:sp>
      <p:sp>
        <p:nvSpPr>
          <p:cNvPr id="96" name="Oval 33"/>
          <p:cNvSpPr>
            <a:spLocks noChangeArrowheads="1"/>
          </p:cNvSpPr>
          <p:nvPr/>
        </p:nvSpPr>
        <p:spPr bwMode="auto">
          <a:xfrm>
            <a:off x="3086080" y="4732318"/>
            <a:ext cx="128594" cy="111144"/>
          </a:xfrm>
          <a:prstGeom prst="ellipse">
            <a:avLst/>
          </a:prstGeom>
          <a:solidFill>
            <a:schemeClr val="accent1"/>
          </a:solidFill>
          <a:ln w="508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o-RO"/>
          </a:p>
        </p:txBody>
      </p:sp>
      <p:sp>
        <p:nvSpPr>
          <p:cNvPr id="101" name="Oval 22"/>
          <p:cNvSpPr>
            <a:spLocks noChangeArrowheads="1"/>
          </p:cNvSpPr>
          <p:nvPr/>
        </p:nvSpPr>
        <p:spPr bwMode="auto">
          <a:xfrm>
            <a:off x="6816725" y="3483867"/>
            <a:ext cx="133350" cy="142875"/>
          </a:xfrm>
          <a:prstGeom prst="ellipse">
            <a:avLst/>
          </a:prstGeom>
          <a:noFill/>
          <a:ln w="57150" algn="ctr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02" name="AutoShape 23"/>
          <p:cNvSpPr>
            <a:spLocks noChangeArrowheads="1"/>
          </p:cNvSpPr>
          <p:nvPr/>
        </p:nvSpPr>
        <p:spPr bwMode="auto">
          <a:xfrm>
            <a:off x="7429520" y="3714752"/>
            <a:ext cx="1000132" cy="276999"/>
          </a:xfrm>
          <a:prstGeom prst="wedgeRectCallout">
            <a:avLst>
              <a:gd name="adj1" fmla="val -103440"/>
              <a:gd name="adj2" fmla="val -102644"/>
            </a:avLst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anchor="ctr" anchorCtr="1">
            <a:spAutoFit/>
          </a:bodyPr>
          <a:lstStyle/>
          <a:p>
            <a:r>
              <a:rPr lang="en-US" sz="600" b="1" dirty="0" smtClean="0">
                <a:solidFill>
                  <a:sysClr val="windowText" lastClr="000000"/>
                </a:solidFill>
              </a:rPr>
              <a:t>TECUCI</a:t>
            </a:r>
          </a:p>
          <a:p>
            <a:r>
              <a:rPr lang="en-US" sz="600" b="1" dirty="0" err="1" smtClean="0">
                <a:solidFill>
                  <a:sysClr val="windowText" lastClr="000000"/>
                </a:solidFill>
              </a:rPr>
              <a:t>Lungime</a:t>
            </a:r>
            <a:r>
              <a:rPr lang="en-US" sz="600" b="1" dirty="0">
                <a:solidFill>
                  <a:sysClr val="windowText" lastClr="000000"/>
                </a:solidFill>
              </a:rPr>
              <a:t>: 6,945 km</a:t>
            </a:r>
          </a:p>
        </p:txBody>
      </p:sp>
      <p:sp>
        <p:nvSpPr>
          <p:cNvPr id="103" name="Oval 24"/>
          <p:cNvSpPr>
            <a:spLocks noChangeArrowheads="1"/>
          </p:cNvSpPr>
          <p:nvPr/>
        </p:nvSpPr>
        <p:spPr bwMode="auto">
          <a:xfrm>
            <a:off x="5368925" y="5876925"/>
            <a:ext cx="133350" cy="142875"/>
          </a:xfrm>
          <a:prstGeom prst="ellipse">
            <a:avLst/>
          </a:prstGeom>
          <a:noFill/>
          <a:ln w="57150" algn="ctr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04" name="AutoShape 26"/>
          <p:cNvSpPr>
            <a:spLocks noChangeArrowheads="1"/>
          </p:cNvSpPr>
          <p:nvPr/>
        </p:nvSpPr>
        <p:spPr bwMode="auto">
          <a:xfrm>
            <a:off x="5214942" y="6286520"/>
            <a:ext cx="857255" cy="276999"/>
          </a:xfrm>
          <a:prstGeom prst="wedgeRectCallout">
            <a:avLst>
              <a:gd name="adj1" fmla="val -29456"/>
              <a:gd name="adj2" fmla="val -173024"/>
            </a:avLst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anchor="ctr" anchorCtr="1">
            <a:spAutoFit/>
          </a:bodyPr>
          <a:lstStyle/>
          <a:p>
            <a:r>
              <a:rPr lang="en-US" sz="600" b="1" dirty="0" smtClean="0">
                <a:solidFill>
                  <a:sysClr val="windowText" lastClr="000000"/>
                </a:solidFill>
              </a:rPr>
              <a:t>MIH</a:t>
            </a:r>
            <a:r>
              <a:rPr lang="ro-RO" sz="600" b="1" dirty="0" smtClean="0">
                <a:solidFill>
                  <a:sysClr val="windowText" lastClr="000000"/>
                </a:solidFill>
              </a:rPr>
              <a:t>Ă</a:t>
            </a:r>
            <a:r>
              <a:rPr lang="en-US" sz="600" b="1" dirty="0" smtClean="0">
                <a:solidFill>
                  <a:sysClr val="windowText" lastClr="000000"/>
                </a:solidFill>
              </a:rPr>
              <a:t>ILE</a:t>
            </a:r>
            <a:r>
              <a:rPr lang="ro-RO" sz="600" b="1" dirty="0" smtClean="0">
                <a:solidFill>
                  <a:sysClr val="windowText" lastClr="000000"/>
                </a:solidFill>
              </a:rPr>
              <a:t>Ș</a:t>
            </a:r>
            <a:r>
              <a:rPr lang="en-US" sz="600" b="1" dirty="0" smtClean="0">
                <a:solidFill>
                  <a:sysClr val="windowText" lastClr="000000"/>
                </a:solidFill>
              </a:rPr>
              <a:t>TI</a:t>
            </a:r>
          </a:p>
          <a:p>
            <a:r>
              <a:rPr lang="en-US" sz="600" b="1" dirty="0" err="1" smtClean="0">
                <a:solidFill>
                  <a:sysClr val="windowText" lastClr="000000"/>
                </a:solidFill>
              </a:rPr>
              <a:t>Lungime</a:t>
            </a:r>
            <a:r>
              <a:rPr lang="en-US" sz="600" b="1" dirty="0">
                <a:solidFill>
                  <a:sysClr val="windowText" lastClr="000000"/>
                </a:solidFill>
              </a:rPr>
              <a:t>: 3,18 km</a:t>
            </a:r>
          </a:p>
        </p:txBody>
      </p:sp>
      <p:sp>
        <p:nvSpPr>
          <p:cNvPr id="105" name="Oval 48"/>
          <p:cNvSpPr>
            <a:spLocks noChangeArrowheads="1"/>
          </p:cNvSpPr>
          <p:nvPr/>
        </p:nvSpPr>
        <p:spPr bwMode="auto">
          <a:xfrm>
            <a:off x="2209800" y="1768475"/>
            <a:ext cx="133350" cy="142875"/>
          </a:xfrm>
          <a:prstGeom prst="ellipse">
            <a:avLst/>
          </a:prstGeom>
          <a:noFill/>
          <a:ln w="57150" algn="ctr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06" name="AutoShape 50"/>
          <p:cNvSpPr>
            <a:spLocks noChangeArrowheads="1"/>
          </p:cNvSpPr>
          <p:nvPr/>
        </p:nvSpPr>
        <p:spPr bwMode="auto">
          <a:xfrm>
            <a:off x="1928794" y="2285992"/>
            <a:ext cx="1000132" cy="276999"/>
          </a:xfrm>
          <a:prstGeom prst="wedgeRectCallout">
            <a:avLst>
              <a:gd name="adj1" fmla="val -12971"/>
              <a:gd name="adj2" fmla="val -170117"/>
            </a:avLst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anchor="ctr" anchorCtr="1">
            <a:spAutoFit/>
          </a:bodyPr>
          <a:lstStyle/>
          <a:p>
            <a:r>
              <a:rPr lang="en-US" sz="600" b="1" dirty="0" smtClean="0">
                <a:solidFill>
                  <a:sysClr val="windowText" lastClr="000000"/>
                </a:solidFill>
              </a:rPr>
              <a:t>ALE</a:t>
            </a:r>
            <a:r>
              <a:rPr lang="ro-RO" sz="600" b="1" dirty="0" smtClean="0">
                <a:solidFill>
                  <a:sysClr val="windowText" lastClr="000000"/>
                </a:solidFill>
              </a:rPr>
              <a:t>Ș</a:t>
            </a:r>
            <a:r>
              <a:rPr lang="en-US" sz="600" b="1" dirty="0" smtClean="0">
                <a:solidFill>
                  <a:sysClr val="windowText" lastClr="000000"/>
                </a:solidFill>
              </a:rPr>
              <a:t>D SUD</a:t>
            </a:r>
          </a:p>
          <a:p>
            <a:r>
              <a:rPr lang="en-US" sz="600" b="1" dirty="0" err="1" smtClean="0">
                <a:solidFill>
                  <a:sysClr val="windowText" lastClr="000000"/>
                </a:solidFill>
              </a:rPr>
              <a:t>Lungime</a:t>
            </a:r>
            <a:r>
              <a:rPr lang="en-US" sz="600" b="1" dirty="0">
                <a:solidFill>
                  <a:sysClr val="windowText" lastClr="000000"/>
                </a:solidFill>
              </a:rPr>
              <a:t>: 9,14 km</a:t>
            </a:r>
            <a:endParaRPr lang="ro-RO" sz="600" b="1" dirty="0">
              <a:solidFill>
                <a:sysClr val="windowText" lastClr="000000"/>
              </a:solidFill>
            </a:endParaRPr>
          </a:p>
        </p:txBody>
      </p:sp>
      <p:sp>
        <p:nvSpPr>
          <p:cNvPr id="107" name="Oval 53"/>
          <p:cNvSpPr>
            <a:spLocks noChangeArrowheads="1"/>
          </p:cNvSpPr>
          <p:nvPr/>
        </p:nvSpPr>
        <p:spPr bwMode="auto">
          <a:xfrm>
            <a:off x="6356350" y="2420938"/>
            <a:ext cx="131763" cy="144462"/>
          </a:xfrm>
          <a:prstGeom prst="ellipse">
            <a:avLst/>
          </a:prstGeom>
          <a:noFill/>
          <a:ln w="57150" algn="ctr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08" name="AutoShape 54"/>
          <p:cNvSpPr>
            <a:spLocks noChangeArrowheads="1"/>
          </p:cNvSpPr>
          <p:nvPr/>
        </p:nvSpPr>
        <p:spPr bwMode="auto">
          <a:xfrm>
            <a:off x="6357950" y="2000240"/>
            <a:ext cx="928694" cy="276999"/>
          </a:xfrm>
          <a:prstGeom prst="wedgeRectCallout">
            <a:avLst>
              <a:gd name="adj1" fmla="val -40949"/>
              <a:gd name="adj2" fmla="val 100571"/>
            </a:avLst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anchor="ctr" anchorCtr="1">
            <a:spAutoFit/>
          </a:bodyPr>
          <a:lstStyle/>
          <a:p>
            <a:r>
              <a:rPr lang="en-US" sz="600" b="1" dirty="0" smtClean="0">
                <a:solidFill>
                  <a:sysClr val="windowText" lastClr="000000"/>
                </a:solidFill>
              </a:rPr>
              <a:t>BAC</a:t>
            </a:r>
            <a:r>
              <a:rPr lang="ro-RO" sz="600" b="1" dirty="0" smtClean="0">
                <a:solidFill>
                  <a:sysClr val="windowText" lastClr="000000"/>
                </a:solidFill>
              </a:rPr>
              <a:t>Ă</a:t>
            </a:r>
            <a:r>
              <a:rPr lang="en-US" sz="600" b="1" dirty="0" smtClean="0">
                <a:solidFill>
                  <a:sysClr val="windowText" lastClr="000000"/>
                </a:solidFill>
              </a:rPr>
              <a:t>U</a:t>
            </a:r>
          </a:p>
          <a:p>
            <a:r>
              <a:rPr lang="en-US" sz="600" b="1" dirty="0" err="1" smtClean="0">
                <a:solidFill>
                  <a:sysClr val="windowText" lastClr="000000"/>
                </a:solidFill>
              </a:rPr>
              <a:t>Lungime</a:t>
            </a:r>
            <a:r>
              <a:rPr lang="en-US" sz="600" b="1" dirty="0">
                <a:solidFill>
                  <a:sysClr val="windowText" lastClr="000000"/>
                </a:solidFill>
              </a:rPr>
              <a:t>: 30,7 km</a:t>
            </a:r>
            <a:endParaRPr lang="ro-RO" sz="600" b="1" dirty="0">
              <a:solidFill>
                <a:sysClr val="windowText" lastClr="000000"/>
              </a:solidFill>
            </a:endParaRPr>
          </a:p>
        </p:txBody>
      </p:sp>
      <p:sp>
        <p:nvSpPr>
          <p:cNvPr id="113" name="Oval 33"/>
          <p:cNvSpPr>
            <a:spLocks noChangeArrowheads="1"/>
          </p:cNvSpPr>
          <p:nvPr/>
        </p:nvSpPr>
        <p:spPr bwMode="auto">
          <a:xfrm>
            <a:off x="8659080" y="564630"/>
            <a:ext cx="177783" cy="150799"/>
          </a:xfrm>
          <a:prstGeom prst="ellipse">
            <a:avLst/>
          </a:prstGeom>
          <a:solidFill>
            <a:schemeClr val="accent1"/>
          </a:solidFill>
          <a:ln w="508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o-RO"/>
          </a:p>
        </p:txBody>
      </p:sp>
      <p:sp>
        <p:nvSpPr>
          <p:cNvPr id="114" name="Oval 53"/>
          <p:cNvSpPr>
            <a:spLocks noChangeArrowheads="1"/>
          </p:cNvSpPr>
          <p:nvPr/>
        </p:nvSpPr>
        <p:spPr bwMode="auto">
          <a:xfrm>
            <a:off x="8700290" y="812597"/>
            <a:ext cx="131763" cy="144462"/>
          </a:xfrm>
          <a:prstGeom prst="ellipse">
            <a:avLst/>
          </a:prstGeom>
          <a:noFill/>
          <a:ln w="57150" algn="ctr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 dirty="0"/>
          </a:p>
        </p:txBody>
      </p:sp>
      <p:sp>
        <p:nvSpPr>
          <p:cNvPr id="116" name="AutoShape 19"/>
          <p:cNvSpPr>
            <a:spLocks noChangeArrowheads="1"/>
          </p:cNvSpPr>
          <p:nvPr/>
        </p:nvSpPr>
        <p:spPr bwMode="auto">
          <a:xfrm>
            <a:off x="5857884" y="1142984"/>
            <a:ext cx="955693" cy="575809"/>
          </a:xfrm>
          <a:prstGeom prst="wedgeRectCallout">
            <a:avLst>
              <a:gd name="adj1" fmla="val -51401"/>
              <a:gd name="adj2" fmla="val -75309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 lIns="18000" tIns="10800" rIns="18000" bIns="10800" anchor="ctr" anchorCtr="1">
            <a:spAutoFit/>
          </a:bodyPr>
          <a:lstStyle/>
          <a:p>
            <a:r>
              <a:rPr lang="en-US" sz="600" b="1" dirty="0" smtClean="0">
                <a:solidFill>
                  <a:schemeClr val="bg1"/>
                </a:solidFill>
              </a:rPr>
              <a:t>SUCEAVA</a:t>
            </a:r>
            <a:endParaRPr lang="en-US" sz="600" b="1" dirty="0">
              <a:solidFill>
                <a:schemeClr val="bg1"/>
              </a:solidFill>
            </a:endParaRPr>
          </a:p>
          <a:p>
            <a:r>
              <a:rPr lang="en-US" sz="600" dirty="0" err="1">
                <a:solidFill>
                  <a:schemeClr val="bg1"/>
                </a:solidFill>
              </a:rPr>
              <a:t>Lungime</a:t>
            </a:r>
            <a:r>
              <a:rPr lang="en-US" sz="600" dirty="0">
                <a:solidFill>
                  <a:schemeClr val="bg1"/>
                </a:solidFill>
              </a:rPr>
              <a:t>: 12,43 </a:t>
            </a:r>
            <a:r>
              <a:rPr lang="en-US" sz="600" dirty="0" smtClean="0">
                <a:solidFill>
                  <a:schemeClr val="bg1"/>
                </a:solidFill>
              </a:rPr>
              <a:t>km</a:t>
            </a:r>
          </a:p>
          <a:p>
            <a:r>
              <a:rPr lang="en-US" sz="600" dirty="0" err="1" smtClean="0">
                <a:solidFill>
                  <a:schemeClr val="bg1"/>
                </a:solidFill>
              </a:rPr>
              <a:t>Stadiul</a:t>
            </a:r>
            <a:r>
              <a:rPr lang="en-US" sz="600" dirty="0" smtClean="0">
                <a:solidFill>
                  <a:schemeClr val="bg1"/>
                </a:solidFill>
              </a:rPr>
              <a:t> </a:t>
            </a:r>
            <a:r>
              <a:rPr lang="en-US" sz="600" dirty="0" err="1" smtClean="0">
                <a:solidFill>
                  <a:schemeClr val="bg1"/>
                </a:solidFill>
              </a:rPr>
              <a:t>atual</a:t>
            </a:r>
            <a:r>
              <a:rPr lang="en-US" sz="600" dirty="0" smtClean="0">
                <a:solidFill>
                  <a:schemeClr val="bg1"/>
                </a:solidFill>
              </a:rPr>
              <a:t>: contract </a:t>
            </a:r>
            <a:r>
              <a:rPr lang="en-US" sz="600" dirty="0" err="1" smtClean="0">
                <a:solidFill>
                  <a:schemeClr val="bg1"/>
                </a:solidFill>
              </a:rPr>
              <a:t>reziliat</a:t>
            </a:r>
            <a:r>
              <a:rPr lang="en-US" sz="600" dirty="0" smtClean="0">
                <a:solidFill>
                  <a:schemeClr val="bg1"/>
                </a:solidFill>
              </a:rPr>
              <a:t> – </a:t>
            </a:r>
            <a:r>
              <a:rPr lang="en-US" sz="600" dirty="0" err="1" smtClean="0">
                <a:solidFill>
                  <a:schemeClr val="bg1"/>
                </a:solidFill>
              </a:rPr>
              <a:t>relicitare</a:t>
            </a:r>
            <a:r>
              <a:rPr lang="en-US" sz="600" dirty="0" smtClean="0">
                <a:solidFill>
                  <a:schemeClr val="bg1"/>
                </a:solidFill>
              </a:rPr>
              <a:t> </a:t>
            </a:r>
            <a:r>
              <a:rPr lang="en-US" sz="600" dirty="0" err="1" smtClean="0">
                <a:solidFill>
                  <a:schemeClr val="bg1"/>
                </a:solidFill>
              </a:rPr>
              <a:t>lucrari</a:t>
            </a:r>
            <a:endParaRPr lang="en-US" sz="600" dirty="0" smtClean="0">
              <a:solidFill>
                <a:schemeClr val="bg1"/>
              </a:solidFill>
            </a:endParaRPr>
          </a:p>
          <a:p>
            <a:r>
              <a:rPr lang="en-US" sz="600" dirty="0" err="1" smtClean="0">
                <a:solidFill>
                  <a:schemeClr val="bg1"/>
                </a:solidFill>
              </a:rPr>
              <a:t>Termen</a:t>
            </a:r>
            <a:r>
              <a:rPr lang="en-US" sz="600" dirty="0" smtClean="0">
                <a:solidFill>
                  <a:schemeClr val="bg1"/>
                </a:solidFill>
              </a:rPr>
              <a:t> de </a:t>
            </a:r>
            <a:r>
              <a:rPr lang="en-US" sz="600" dirty="0" err="1" smtClean="0">
                <a:solidFill>
                  <a:schemeClr val="bg1"/>
                </a:solidFill>
              </a:rPr>
              <a:t>finalizare</a:t>
            </a:r>
            <a:r>
              <a:rPr lang="en-US" sz="600" dirty="0" smtClean="0">
                <a:solidFill>
                  <a:schemeClr val="bg1"/>
                </a:solidFill>
              </a:rPr>
              <a:t>: </a:t>
            </a:r>
            <a:r>
              <a:rPr lang="en-US" sz="600" dirty="0" err="1" smtClean="0">
                <a:solidFill>
                  <a:schemeClr val="bg1"/>
                </a:solidFill>
              </a:rPr>
              <a:t>noiembrie</a:t>
            </a:r>
            <a:r>
              <a:rPr lang="en-US" sz="600" dirty="0" smtClean="0">
                <a:solidFill>
                  <a:schemeClr val="bg1"/>
                </a:solidFill>
              </a:rPr>
              <a:t> 2015</a:t>
            </a:r>
            <a:endParaRPr lang="en-US" sz="600" dirty="0">
              <a:solidFill>
                <a:schemeClr val="bg1"/>
              </a:solidFill>
            </a:endParaRPr>
          </a:p>
        </p:txBody>
      </p:sp>
      <p:sp>
        <p:nvSpPr>
          <p:cNvPr id="117" name="AutoShape 20"/>
          <p:cNvSpPr>
            <a:spLocks noChangeArrowheads="1"/>
          </p:cNvSpPr>
          <p:nvPr/>
        </p:nvSpPr>
        <p:spPr bwMode="auto">
          <a:xfrm>
            <a:off x="285720" y="2071678"/>
            <a:ext cx="1285852" cy="575809"/>
          </a:xfrm>
          <a:prstGeom prst="wedgeRectCallout">
            <a:avLst>
              <a:gd name="adj1" fmla="val 60706"/>
              <a:gd name="adj2" fmla="val -102898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 lIns="18000" tIns="10800" rIns="18000" bIns="10800" anchor="ctr" anchorCtr="1">
            <a:spAutoFit/>
          </a:bodyPr>
          <a:lstStyle/>
          <a:p>
            <a:r>
              <a:rPr lang="en-US" sz="600" dirty="0">
                <a:solidFill>
                  <a:schemeClr val="bg1"/>
                </a:solidFill>
              </a:rPr>
              <a:t>Drum de </a:t>
            </a:r>
            <a:r>
              <a:rPr lang="en-US" sz="600" dirty="0" err="1" smtClean="0">
                <a:solidFill>
                  <a:schemeClr val="bg1"/>
                </a:solidFill>
              </a:rPr>
              <a:t>centur</a:t>
            </a:r>
            <a:r>
              <a:rPr lang="ro-RO" sz="600" dirty="0" smtClean="0">
                <a:solidFill>
                  <a:schemeClr val="bg1"/>
                </a:solidFill>
              </a:rPr>
              <a:t>ă</a:t>
            </a:r>
            <a:r>
              <a:rPr lang="en-US" sz="600" dirty="0" smtClean="0">
                <a:solidFill>
                  <a:schemeClr val="bg1"/>
                </a:solidFill>
              </a:rPr>
              <a:t> </a:t>
            </a:r>
            <a:r>
              <a:rPr lang="ro-RO" sz="600" dirty="0" smtClean="0">
                <a:solidFill>
                  <a:schemeClr val="bg1"/>
                </a:solidFill>
              </a:rPr>
              <a:t>î</a:t>
            </a:r>
            <a:r>
              <a:rPr lang="en-US" sz="600" dirty="0" smtClean="0">
                <a:solidFill>
                  <a:schemeClr val="bg1"/>
                </a:solidFill>
              </a:rPr>
              <a:t>n </a:t>
            </a:r>
            <a:r>
              <a:rPr lang="en-US" sz="600" dirty="0" err="1">
                <a:solidFill>
                  <a:schemeClr val="bg1"/>
                </a:solidFill>
              </a:rPr>
              <a:t>mun</a:t>
            </a:r>
            <a:r>
              <a:rPr lang="en-US" sz="600" dirty="0">
                <a:solidFill>
                  <a:schemeClr val="bg1"/>
                </a:solidFill>
              </a:rPr>
              <a:t>. Oradea, </a:t>
            </a:r>
            <a:r>
              <a:rPr lang="en-US" sz="600" dirty="0" err="1">
                <a:solidFill>
                  <a:schemeClr val="bg1"/>
                </a:solidFill>
              </a:rPr>
              <a:t>etapa</a:t>
            </a:r>
            <a:r>
              <a:rPr lang="en-US" sz="600" dirty="0">
                <a:solidFill>
                  <a:schemeClr val="bg1"/>
                </a:solidFill>
              </a:rPr>
              <a:t> a II-a, Sector 1,78 km</a:t>
            </a:r>
          </a:p>
          <a:p>
            <a:r>
              <a:rPr lang="en-US" sz="600" dirty="0" err="1">
                <a:solidFill>
                  <a:schemeClr val="bg1"/>
                </a:solidFill>
              </a:rPr>
              <a:t>Lungime</a:t>
            </a:r>
            <a:r>
              <a:rPr lang="en-US" sz="600" dirty="0">
                <a:solidFill>
                  <a:schemeClr val="bg1"/>
                </a:solidFill>
              </a:rPr>
              <a:t>: 1,78 </a:t>
            </a:r>
            <a:r>
              <a:rPr lang="en-US" sz="600" dirty="0" smtClean="0">
                <a:solidFill>
                  <a:schemeClr val="bg1"/>
                </a:solidFill>
              </a:rPr>
              <a:t>km</a:t>
            </a:r>
          </a:p>
          <a:p>
            <a:r>
              <a:rPr lang="en-US" sz="600" dirty="0" smtClean="0">
                <a:solidFill>
                  <a:schemeClr val="bg1"/>
                </a:solidFill>
              </a:rPr>
              <a:t>Valoare:18.100.000 lei</a:t>
            </a:r>
          </a:p>
          <a:p>
            <a:r>
              <a:rPr lang="en-US" sz="600" dirty="0" err="1" smtClean="0">
                <a:solidFill>
                  <a:schemeClr val="bg1"/>
                </a:solidFill>
              </a:rPr>
              <a:t>Termen</a:t>
            </a:r>
            <a:r>
              <a:rPr lang="en-US" sz="600" dirty="0" smtClean="0">
                <a:solidFill>
                  <a:schemeClr val="bg1"/>
                </a:solidFill>
              </a:rPr>
              <a:t> de </a:t>
            </a:r>
            <a:r>
              <a:rPr lang="en-US" sz="600" dirty="0" err="1" smtClean="0">
                <a:solidFill>
                  <a:schemeClr val="bg1"/>
                </a:solidFill>
              </a:rPr>
              <a:t>finalizare</a:t>
            </a:r>
            <a:r>
              <a:rPr lang="en-US" sz="600" dirty="0" smtClean="0">
                <a:solidFill>
                  <a:schemeClr val="bg1"/>
                </a:solidFill>
              </a:rPr>
              <a:t> </a:t>
            </a:r>
            <a:r>
              <a:rPr lang="en-US" sz="600" dirty="0" err="1" smtClean="0">
                <a:solidFill>
                  <a:schemeClr val="bg1"/>
                </a:solidFill>
              </a:rPr>
              <a:t>aprilie</a:t>
            </a:r>
            <a:r>
              <a:rPr lang="en-US" sz="600" dirty="0" smtClean="0">
                <a:solidFill>
                  <a:schemeClr val="bg1"/>
                </a:solidFill>
              </a:rPr>
              <a:t> 2015</a:t>
            </a:r>
          </a:p>
          <a:p>
            <a:endParaRPr lang="en-US" sz="600" dirty="0">
              <a:solidFill>
                <a:schemeClr val="bg1"/>
              </a:solidFill>
            </a:endParaRPr>
          </a:p>
        </p:txBody>
      </p:sp>
      <p:sp>
        <p:nvSpPr>
          <p:cNvPr id="118" name="Rectangle 21"/>
          <p:cNvSpPr>
            <a:spLocks noChangeArrowheads="1"/>
          </p:cNvSpPr>
          <p:nvPr/>
        </p:nvSpPr>
        <p:spPr bwMode="auto">
          <a:xfrm>
            <a:off x="1295400" y="5486400"/>
            <a:ext cx="2286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19" name="Rectangle 22"/>
          <p:cNvSpPr>
            <a:spLocks noChangeArrowheads="1"/>
          </p:cNvSpPr>
          <p:nvPr/>
        </p:nvSpPr>
        <p:spPr bwMode="auto">
          <a:xfrm>
            <a:off x="1524000" y="5638800"/>
            <a:ext cx="1524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o-RO"/>
          </a:p>
        </p:txBody>
      </p:sp>
      <p:sp>
        <p:nvSpPr>
          <p:cNvPr id="120" name="Rectangle 23"/>
          <p:cNvSpPr>
            <a:spLocks noChangeArrowheads="1"/>
          </p:cNvSpPr>
          <p:nvPr/>
        </p:nvSpPr>
        <p:spPr bwMode="auto">
          <a:xfrm>
            <a:off x="1143000" y="5257800"/>
            <a:ext cx="2286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21" name="Rectangle 24"/>
          <p:cNvSpPr>
            <a:spLocks noChangeArrowheads="1"/>
          </p:cNvSpPr>
          <p:nvPr/>
        </p:nvSpPr>
        <p:spPr bwMode="auto">
          <a:xfrm>
            <a:off x="1676400" y="5715000"/>
            <a:ext cx="1524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22" name="Rectangle 25"/>
          <p:cNvSpPr>
            <a:spLocks noChangeArrowheads="1"/>
          </p:cNvSpPr>
          <p:nvPr/>
        </p:nvSpPr>
        <p:spPr bwMode="auto">
          <a:xfrm>
            <a:off x="1447800" y="5562600"/>
            <a:ext cx="1524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23" name="Rectangle 26"/>
          <p:cNvSpPr>
            <a:spLocks noChangeArrowheads="1"/>
          </p:cNvSpPr>
          <p:nvPr/>
        </p:nvSpPr>
        <p:spPr bwMode="auto">
          <a:xfrm>
            <a:off x="1295400" y="5334000"/>
            <a:ext cx="1524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24" name="AutoShape 42"/>
          <p:cNvSpPr>
            <a:spLocks noChangeArrowheads="1"/>
          </p:cNvSpPr>
          <p:nvPr/>
        </p:nvSpPr>
        <p:spPr bwMode="auto">
          <a:xfrm>
            <a:off x="3643306" y="4143380"/>
            <a:ext cx="1828800" cy="646331"/>
          </a:xfrm>
          <a:prstGeom prst="wedgeRectCallout">
            <a:avLst>
              <a:gd name="adj1" fmla="val 63864"/>
              <a:gd name="adj2" fmla="val 158482"/>
            </a:avLst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anchor="ctr" anchorCtr="1">
            <a:spAutoFit/>
          </a:bodyPr>
          <a:lstStyle/>
          <a:p>
            <a:r>
              <a:rPr lang="it-IT" sz="600" b="1" dirty="0">
                <a:solidFill>
                  <a:sysClr val="windowText" lastClr="000000"/>
                </a:solidFill>
              </a:rPr>
              <a:t>Modernizarea centurii rutiere a municipiului </a:t>
            </a:r>
            <a:r>
              <a:rPr lang="it-IT" sz="600" b="1" dirty="0" smtClean="0">
                <a:solidFill>
                  <a:sysClr val="windowText" lastClr="000000"/>
                </a:solidFill>
              </a:rPr>
              <a:t>Bucure</a:t>
            </a:r>
            <a:r>
              <a:rPr lang="ro-RO" sz="600" b="1" dirty="0" smtClean="0">
                <a:solidFill>
                  <a:sysClr val="windowText" lastClr="000000"/>
                </a:solidFill>
              </a:rPr>
              <a:t>ș</a:t>
            </a:r>
            <a:r>
              <a:rPr lang="it-IT" sz="600" b="1" dirty="0" smtClean="0">
                <a:solidFill>
                  <a:sysClr val="windowText" lastClr="000000"/>
                </a:solidFill>
              </a:rPr>
              <a:t>ti </a:t>
            </a:r>
            <a:r>
              <a:rPr lang="ro-RO" sz="600" b="1" dirty="0" smtClean="0">
                <a:solidFill>
                  <a:sysClr val="windowText" lastClr="000000"/>
                </a:solidFill>
              </a:rPr>
              <a:t>în</a:t>
            </a:r>
            <a:r>
              <a:rPr lang="it-IT" sz="600" b="1" dirty="0" smtClean="0">
                <a:solidFill>
                  <a:sysClr val="windowText" lastClr="000000"/>
                </a:solidFill>
              </a:rPr>
              <a:t>tre </a:t>
            </a:r>
            <a:r>
              <a:rPr lang="it-IT" sz="600" b="1" dirty="0">
                <a:solidFill>
                  <a:sysClr val="windowText" lastClr="000000"/>
                </a:solidFill>
              </a:rPr>
              <a:t>A1 - DN 7 </a:t>
            </a:r>
            <a:r>
              <a:rPr lang="ro-RO" sz="600" b="1" dirty="0" smtClean="0">
                <a:solidFill>
                  <a:sysClr val="windowText" lastClr="000000"/>
                </a:solidFill>
              </a:rPr>
              <a:t>ș</a:t>
            </a:r>
            <a:r>
              <a:rPr lang="it-IT" sz="600" b="1" dirty="0" smtClean="0">
                <a:solidFill>
                  <a:sysClr val="windowText" lastClr="000000"/>
                </a:solidFill>
              </a:rPr>
              <a:t>i </a:t>
            </a:r>
            <a:r>
              <a:rPr lang="it-IT" sz="600" b="1" dirty="0">
                <a:solidFill>
                  <a:sysClr val="windowText" lastClr="000000"/>
                </a:solidFill>
              </a:rPr>
              <a:t>DN </a:t>
            </a:r>
            <a:r>
              <a:rPr lang="it-IT" sz="600" b="1" dirty="0" smtClean="0">
                <a:solidFill>
                  <a:sysClr val="windowText" lastClr="000000"/>
                </a:solidFill>
              </a:rPr>
              <a:t>2-A2:Sec</a:t>
            </a:r>
            <a:r>
              <a:rPr lang="ro-RO" sz="600" b="1" dirty="0" smtClean="0">
                <a:solidFill>
                  <a:sysClr val="windowText" lastClr="000000"/>
                </a:solidFill>
              </a:rPr>
              <a:t>ț</a:t>
            </a:r>
            <a:r>
              <a:rPr lang="it-IT" sz="600" b="1" dirty="0" smtClean="0">
                <a:solidFill>
                  <a:sysClr val="windowText" lastClr="000000"/>
                </a:solidFill>
              </a:rPr>
              <a:t>iunea </a:t>
            </a:r>
            <a:r>
              <a:rPr lang="it-IT" sz="600" b="1" dirty="0">
                <a:solidFill>
                  <a:sysClr val="windowText" lastClr="000000"/>
                </a:solidFill>
              </a:rPr>
              <a:t>A1- DN 7</a:t>
            </a:r>
            <a:endParaRPr lang="en-US" sz="600" b="1" dirty="0">
              <a:solidFill>
                <a:sysClr val="windowText" lastClr="000000"/>
              </a:solidFill>
            </a:endParaRPr>
          </a:p>
          <a:p>
            <a:r>
              <a:rPr lang="en-US" sz="600" b="1" dirty="0" err="1">
                <a:solidFill>
                  <a:sysClr val="windowText" lastClr="000000"/>
                </a:solidFill>
              </a:rPr>
              <a:t>Lungime</a:t>
            </a:r>
            <a:r>
              <a:rPr lang="en-US" sz="600" b="1" dirty="0">
                <a:solidFill>
                  <a:sysClr val="windowText" lastClr="000000"/>
                </a:solidFill>
              </a:rPr>
              <a:t>: 8,695 </a:t>
            </a:r>
            <a:r>
              <a:rPr lang="en-US" sz="600" b="1" dirty="0" smtClean="0">
                <a:solidFill>
                  <a:sysClr val="windowText" lastClr="000000"/>
                </a:solidFill>
              </a:rPr>
              <a:t>km</a:t>
            </a:r>
          </a:p>
          <a:p>
            <a:r>
              <a:rPr lang="en-US" sz="600" b="1" dirty="0" smtClean="0">
                <a:solidFill>
                  <a:sysClr val="windowText" lastClr="000000"/>
                </a:solidFill>
              </a:rPr>
              <a:t>Valoare:106.611.115,99 lei</a:t>
            </a:r>
          </a:p>
          <a:p>
            <a:r>
              <a:rPr lang="en-US" sz="600" b="1" dirty="0" err="1" smtClean="0">
                <a:solidFill>
                  <a:sysClr val="windowText" lastClr="000000"/>
                </a:solidFill>
              </a:rPr>
              <a:t>Termen</a:t>
            </a:r>
            <a:r>
              <a:rPr lang="en-US" sz="600" b="1" dirty="0" smtClean="0">
                <a:solidFill>
                  <a:sysClr val="windowText" lastClr="000000"/>
                </a:solidFill>
              </a:rPr>
              <a:t> </a:t>
            </a:r>
            <a:r>
              <a:rPr lang="en-US" sz="600" b="1" dirty="0" err="1" smtClean="0">
                <a:solidFill>
                  <a:sysClr val="windowText" lastClr="000000"/>
                </a:solidFill>
              </a:rPr>
              <a:t>finalizare</a:t>
            </a:r>
            <a:r>
              <a:rPr lang="en-US" sz="600" b="1" dirty="0" smtClean="0">
                <a:solidFill>
                  <a:sysClr val="windowText" lastClr="000000"/>
                </a:solidFill>
              </a:rPr>
              <a:t>: </a:t>
            </a:r>
            <a:r>
              <a:rPr lang="en-US" sz="600" b="1" dirty="0" err="1" smtClean="0">
                <a:solidFill>
                  <a:sysClr val="windowText" lastClr="000000"/>
                </a:solidFill>
              </a:rPr>
              <a:t>noiembrie</a:t>
            </a:r>
            <a:r>
              <a:rPr lang="en-US" sz="600" b="1" dirty="0" smtClean="0">
                <a:solidFill>
                  <a:sysClr val="windowText" lastClr="000000"/>
                </a:solidFill>
              </a:rPr>
              <a:t> 2015</a:t>
            </a:r>
            <a:endParaRPr lang="en-US" sz="600" b="1" dirty="0">
              <a:solidFill>
                <a:sysClr val="windowText" lastClr="000000"/>
              </a:solidFill>
            </a:endParaRPr>
          </a:p>
        </p:txBody>
      </p:sp>
      <p:sp>
        <p:nvSpPr>
          <p:cNvPr id="125" name="AutoShape 45"/>
          <p:cNvSpPr>
            <a:spLocks noChangeArrowheads="1"/>
          </p:cNvSpPr>
          <p:nvPr/>
        </p:nvSpPr>
        <p:spPr bwMode="auto">
          <a:xfrm>
            <a:off x="7429520" y="5072074"/>
            <a:ext cx="1527198" cy="738664"/>
          </a:xfrm>
          <a:prstGeom prst="wedgeRectCallout">
            <a:avLst>
              <a:gd name="adj1" fmla="val -152551"/>
              <a:gd name="adj2" fmla="val 168"/>
            </a:avLst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anchor="ctr" anchorCtr="1">
            <a:spAutoFit/>
          </a:bodyPr>
          <a:lstStyle/>
          <a:p>
            <a:r>
              <a:rPr lang="it-IT" sz="600" b="1" dirty="0">
                <a:solidFill>
                  <a:sysClr val="windowText" lastClr="000000"/>
                </a:solidFill>
              </a:rPr>
              <a:t>Modernizarea centurii rutiere a municipiului </a:t>
            </a:r>
            <a:r>
              <a:rPr lang="it-IT" sz="600" b="1" dirty="0" smtClean="0">
                <a:solidFill>
                  <a:sysClr val="windowText" lastClr="000000"/>
                </a:solidFill>
              </a:rPr>
              <a:t>Bucure</a:t>
            </a:r>
            <a:r>
              <a:rPr lang="ro-RO" sz="600" b="1" dirty="0" smtClean="0">
                <a:solidFill>
                  <a:sysClr val="windowText" lastClr="000000"/>
                </a:solidFill>
              </a:rPr>
              <a:t>ș</a:t>
            </a:r>
            <a:r>
              <a:rPr lang="it-IT" sz="600" b="1" dirty="0" smtClean="0">
                <a:solidFill>
                  <a:sysClr val="windowText" lastClr="000000"/>
                </a:solidFill>
              </a:rPr>
              <a:t>ti </a:t>
            </a:r>
            <a:r>
              <a:rPr lang="ro-RO" sz="600" b="1" dirty="0" smtClean="0">
                <a:solidFill>
                  <a:sysClr val="windowText" lastClr="000000"/>
                </a:solidFill>
              </a:rPr>
              <a:t>î</a:t>
            </a:r>
            <a:r>
              <a:rPr lang="it-IT" sz="600" b="1" dirty="0" smtClean="0">
                <a:solidFill>
                  <a:sysClr val="windowText" lastClr="000000"/>
                </a:solidFill>
              </a:rPr>
              <a:t>ntre </a:t>
            </a:r>
            <a:r>
              <a:rPr lang="it-IT" sz="600" b="1" dirty="0">
                <a:solidFill>
                  <a:sysClr val="windowText" lastClr="000000"/>
                </a:solidFill>
              </a:rPr>
              <a:t>A1 - DN 7 </a:t>
            </a:r>
            <a:r>
              <a:rPr lang="ro-RO" sz="600" b="1" dirty="0" smtClean="0">
                <a:solidFill>
                  <a:sysClr val="windowText" lastClr="000000"/>
                </a:solidFill>
              </a:rPr>
              <a:t>ș</a:t>
            </a:r>
            <a:r>
              <a:rPr lang="it-IT" sz="600" b="1" dirty="0" smtClean="0">
                <a:solidFill>
                  <a:sysClr val="windowText" lastClr="000000"/>
                </a:solidFill>
              </a:rPr>
              <a:t>i </a:t>
            </a:r>
            <a:r>
              <a:rPr lang="it-IT" sz="600" b="1" dirty="0">
                <a:solidFill>
                  <a:sysClr val="windowText" lastClr="000000"/>
                </a:solidFill>
              </a:rPr>
              <a:t>DN 2-A2. : </a:t>
            </a:r>
            <a:r>
              <a:rPr lang="it-IT" sz="600" b="1" dirty="0" smtClean="0">
                <a:solidFill>
                  <a:sysClr val="windowText" lastClr="000000"/>
                </a:solidFill>
              </a:rPr>
              <a:t>Sec</a:t>
            </a:r>
            <a:r>
              <a:rPr lang="ro-RO" sz="600" b="1" dirty="0" smtClean="0">
                <a:solidFill>
                  <a:sysClr val="windowText" lastClr="000000"/>
                </a:solidFill>
              </a:rPr>
              <a:t>ț</a:t>
            </a:r>
            <a:r>
              <a:rPr lang="it-IT" sz="600" b="1" dirty="0" smtClean="0">
                <a:solidFill>
                  <a:sysClr val="windowText" lastClr="000000"/>
                </a:solidFill>
              </a:rPr>
              <a:t>iunea </a:t>
            </a:r>
            <a:r>
              <a:rPr lang="it-IT" sz="600" b="1" dirty="0">
                <a:solidFill>
                  <a:sysClr val="windowText" lastClr="000000"/>
                </a:solidFill>
              </a:rPr>
              <a:t>DN 2 – A2</a:t>
            </a:r>
            <a:endParaRPr lang="en-US" sz="600" b="1" dirty="0">
              <a:solidFill>
                <a:sysClr val="windowText" lastClr="000000"/>
              </a:solidFill>
            </a:endParaRPr>
          </a:p>
          <a:p>
            <a:r>
              <a:rPr lang="en-US" sz="600" b="1" dirty="0" err="1">
                <a:solidFill>
                  <a:sysClr val="windowText" lastClr="000000"/>
                </a:solidFill>
              </a:rPr>
              <a:t>Lungime</a:t>
            </a:r>
            <a:r>
              <a:rPr lang="en-US" sz="600" b="1" dirty="0">
                <a:solidFill>
                  <a:sysClr val="windowText" lastClr="000000"/>
                </a:solidFill>
              </a:rPr>
              <a:t>: 11,45 </a:t>
            </a:r>
            <a:r>
              <a:rPr lang="en-US" sz="600" b="1" dirty="0" smtClean="0">
                <a:solidFill>
                  <a:sysClr val="windowText" lastClr="000000"/>
                </a:solidFill>
              </a:rPr>
              <a:t>KM</a:t>
            </a:r>
          </a:p>
          <a:p>
            <a:r>
              <a:rPr lang="en-US" sz="600" b="1" dirty="0" err="1" smtClean="0">
                <a:solidFill>
                  <a:sysClr val="windowText" lastClr="000000"/>
                </a:solidFill>
              </a:rPr>
              <a:t>Valoare</a:t>
            </a:r>
            <a:r>
              <a:rPr lang="en-US" sz="600" b="1" dirty="0" smtClean="0">
                <a:solidFill>
                  <a:sysClr val="windowText" lastClr="000000"/>
                </a:solidFill>
              </a:rPr>
              <a:t>: 188.988.087,32 lei</a:t>
            </a:r>
          </a:p>
          <a:p>
            <a:r>
              <a:rPr lang="en-US" sz="600" b="1" dirty="0" err="1" smtClean="0">
                <a:solidFill>
                  <a:sysClr val="windowText" lastClr="000000"/>
                </a:solidFill>
              </a:rPr>
              <a:t>Termen</a:t>
            </a:r>
            <a:r>
              <a:rPr lang="en-US" sz="600" b="1" dirty="0" smtClean="0">
                <a:solidFill>
                  <a:sysClr val="windowText" lastClr="000000"/>
                </a:solidFill>
              </a:rPr>
              <a:t> </a:t>
            </a:r>
            <a:r>
              <a:rPr lang="en-US" sz="600" b="1" dirty="0" err="1" smtClean="0">
                <a:solidFill>
                  <a:sysClr val="windowText" lastClr="000000"/>
                </a:solidFill>
              </a:rPr>
              <a:t>finalizare</a:t>
            </a:r>
            <a:r>
              <a:rPr lang="en-US" sz="600" b="1" dirty="0" smtClean="0">
                <a:solidFill>
                  <a:sysClr val="windowText" lastClr="000000"/>
                </a:solidFill>
              </a:rPr>
              <a:t>: august 2016 – </a:t>
            </a:r>
            <a:r>
              <a:rPr lang="en-US" sz="600" b="1" dirty="0" err="1" smtClean="0">
                <a:solidFill>
                  <a:sysClr val="windowText" lastClr="000000"/>
                </a:solidFill>
              </a:rPr>
              <a:t>proiect</a:t>
            </a:r>
            <a:r>
              <a:rPr lang="en-US" sz="600" b="1" dirty="0" smtClean="0">
                <a:solidFill>
                  <a:sysClr val="windowText" lastClr="000000"/>
                </a:solidFill>
              </a:rPr>
              <a:t> </a:t>
            </a:r>
            <a:r>
              <a:rPr lang="en-US" sz="600" b="1" dirty="0" err="1" smtClean="0">
                <a:solidFill>
                  <a:sysClr val="windowText" lastClr="000000"/>
                </a:solidFill>
              </a:rPr>
              <a:t>fazat</a:t>
            </a:r>
            <a:endParaRPr lang="en-US" sz="600" b="1" dirty="0">
              <a:solidFill>
                <a:sysClr val="windowText" lastClr="000000"/>
              </a:solidFill>
            </a:endParaRPr>
          </a:p>
        </p:txBody>
      </p:sp>
      <p:sp>
        <p:nvSpPr>
          <p:cNvPr id="126" name="Rectangle 46"/>
          <p:cNvSpPr>
            <a:spLocks noChangeArrowheads="1"/>
          </p:cNvSpPr>
          <p:nvPr/>
        </p:nvSpPr>
        <p:spPr bwMode="auto">
          <a:xfrm>
            <a:off x="1758950" y="5867400"/>
            <a:ext cx="1524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27" name="Oval 33"/>
          <p:cNvSpPr>
            <a:spLocks noChangeArrowheads="1"/>
          </p:cNvSpPr>
          <p:nvPr/>
        </p:nvSpPr>
        <p:spPr bwMode="auto">
          <a:xfrm>
            <a:off x="1695234" y="1709718"/>
            <a:ext cx="128594" cy="111144"/>
          </a:xfrm>
          <a:prstGeom prst="ellipse">
            <a:avLst/>
          </a:prstGeom>
          <a:solidFill>
            <a:schemeClr val="accent1"/>
          </a:solidFill>
          <a:ln w="508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28" name="Oval 33"/>
          <p:cNvSpPr>
            <a:spLocks noChangeArrowheads="1"/>
          </p:cNvSpPr>
          <p:nvPr/>
        </p:nvSpPr>
        <p:spPr bwMode="auto">
          <a:xfrm>
            <a:off x="5726093" y="947718"/>
            <a:ext cx="127648" cy="111144"/>
          </a:xfrm>
          <a:prstGeom prst="ellipse">
            <a:avLst/>
          </a:prstGeom>
          <a:solidFill>
            <a:schemeClr val="accent1"/>
          </a:solidFill>
          <a:ln w="508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29" name="Oval 33"/>
          <p:cNvSpPr>
            <a:spLocks noChangeArrowheads="1"/>
          </p:cNvSpPr>
          <p:nvPr/>
        </p:nvSpPr>
        <p:spPr bwMode="auto">
          <a:xfrm>
            <a:off x="5743555" y="5433993"/>
            <a:ext cx="127649" cy="111144"/>
          </a:xfrm>
          <a:prstGeom prst="ellipse">
            <a:avLst/>
          </a:prstGeom>
          <a:solidFill>
            <a:schemeClr val="accent1"/>
          </a:solidFill>
          <a:ln w="508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30" name="AutoShape 34"/>
          <p:cNvSpPr>
            <a:spLocks noChangeArrowheads="1"/>
          </p:cNvSpPr>
          <p:nvPr/>
        </p:nvSpPr>
        <p:spPr bwMode="auto">
          <a:xfrm>
            <a:off x="4214810" y="1071546"/>
            <a:ext cx="1500198" cy="483476"/>
          </a:xfrm>
          <a:prstGeom prst="wedgeRectCallout">
            <a:avLst>
              <a:gd name="adj1" fmla="val 29532"/>
              <a:gd name="adj2" fmla="val -99862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 lIns="18000" tIns="10800" rIns="18000" bIns="10800" anchor="ctr" anchorCtr="1">
            <a:spAutoFit/>
          </a:bodyPr>
          <a:lstStyle/>
          <a:p>
            <a:r>
              <a:rPr lang="en-US" sz="600" b="1" dirty="0" smtClean="0">
                <a:solidFill>
                  <a:schemeClr val="bg1"/>
                </a:solidFill>
              </a:rPr>
              <a:t>R</a:t>
            </a:r>
            <a:r>
              <a:rPr lang="ro-RO" sz="600" b="1" dirty="0" smtClean="0">
                <a:solidFill>
                  <a:schemeClr val="bg1"/>
                </a:solidFill>
              </a:rPr>
              <a:t>Ă</a:t>
            </a:r>
            <a:r>
              <a:rPr lang="en-US" sz="600" b="1" dirty="0" smtClean="0">
                <a:solidFill>
                  <a:schemeClr val="bg1"/>
                </a:solidFill>
              </a:rPr>
              <a:t>D</a:t>
            </a:r>
            <a:r>
              <a:rPr lang="ro-RO" sz="600" b="1" dirty="0" smtClean="0">
                <a:solidFill>
                  <a:schemeClr val="bg1"/>
                </a:solidFill>
              </a:rPr>
              <a:t>Ă</a:t>
            </a:r>
            <a:r>
              <a:rPr lang="en-US" sz="600" b="1" dirty="0" smtClean="0">
                <a:solidFill>
                  <a:schemeClr val="bg1"/>
                </a:solidFill>
              </a:rPr>
              <a:t>U</a:t>
            </a:r>
            <a:r>
              <a:rPr lang="ro-RO" sz="600" b="1" dirty="0" smtClean="0">
                <a:solidFill>
                  <a:schemeClr val="bg1"/>
                </a:solidFill>
              </a:rPr>
              <a:t>Ț</a:t>
            </a:r>
            <a:r>
              <a:rPr lang="en-US" sz="600" b="1" dirty="0" smtClean="0">
                <a:solidFill>
                  <a:schemeClr val="bg1"/>
                </a:solidFill>
              </a:rPr>
              <a:t>I</a:t>
            </a:r>
            <a:endParaRPr lang="en-US" sz="600" b="1" dirty="0">
              <a:solidFill>
                <a:schemeClr val="bg1"/>
              </a:solidFill>
            </a:endParaRPr>
          </a:p>
          <a:p>
            <a:r>
              <a:rPr lang="en-US" sz="600" dirty="0" err="1">
                <a:solidFill>
                  <a:schemeClr val="bg1"/>
                </a:solidFill>
              </a:rPr>
              <a:t>Lungime</a:t>
            </a:r>
            <a:r>
              <a:rPr lang="en-US" sz="600" dirty="0">
                <a:solidFill>
                  <a:schemeClr val="bg1"/>
                </a:solidFill>
              </a:rPr>
              <a:t>: 16,58 </a:t>
            </a:r>
            <a:r>
              <a:rPr lang="en-US" sz="600" dirty="0" smtClean="0">
                <a:solidFill>
                  <a:schemeClr val="bg1"/>
                </a:solidFill>
              </a:rPr>
              <a:t>km</a:t>
            </a:r>
          </a:p>
          <a:p>
            <a:r>
              <a:rPr lang="en-US" sz="600" dirty="0" err="1" smtClean="0">
                <a:solidFill>
                  <a:schemeClr val="bg1"/>
                </a:solidFill>
              </a:rPr>
              <a:t>Valoare</a:t>
            </a:r>
            <a:r>
              <a:rPr lang="en-US" sz="600" dirty="0" smtClean="0">
                <a:solidFill>
                  <a:schemeClr val="bg1"/>
                </a:solidFill>
              </a:rPr>
              <a:t>: 82.209.829,75 lei</a:t>
            </a:r>
          </a:p>
          <a:p>
            <a:r>
              <a:rPr lang="en-US" sz="600" dirty="0" err="1" smtClean="0">
                <a:solidFill>
                  <a:schemeClr val="bg1"/>
                </a:solidFill>
              </a:rPr>
              <a:t>Stadiul</a:t>
            </a:r>
            <a:r>
              <a:rPr lang="en-US" sz="600" dirty="0" smtClean="0">
                <a:solidFill>
                  <a:schemeClr val="bg1"/>
                </a:solidFill>
              </a:rPr>
              <a:t> actual: </a:t>
            </a:r>
            <a:r>
              <a:rPr lang="en-US" sz="600" dirty="0" err="1" smtClean="0">
                <a:solidFill>
                  <a:schemeClr val="bg1"/>
                </a:solidFill>
              </a:rPr>
              <a:t>demarare</a:t>
            </a:r>
            <a:r>
              <a:rPr lang="en-US" sz="600" dirty="0" smtClean="0">
                <a:solidFill>
                  <a:schemeClr val="bg1"/>
                </a:solidFill>
              </a:rPr>
              <a:t> </a:t>
            </a:r>
            <a:r>
              <a:rPr lang="en-US" sz="600" dirty="0" err="1" smtClean="0">
                <a:solidFill>
                  <a:schemeClr val="bg1"/>
                </a:solidFill>
              </a:rPr>
              <a:t>execu</a:t>
            </a:r>
            <a:r>
              <a:rPr lang="ro-RO" sz="600" dirty="0" smtClean="0">
                <a:solidFill>
                  <a:schemeClr val="bg1"/>
                </a:solidFill>
              </a:rPr>
              <a:t>ț</a:t>
            </a:r>
            <a:r>
              <a:rPr lang="en-US" sz="600" dirty="0" err="1" smtClean="0">
                <a:solidFill>
                  <a:schemeClr val="bg1"/>
                </a:solidFill>
              </a:rPr>
              <a:t>ie</a:t>
            </a:r>
            <a:r>
              <a:rPr lang="en-US" sz="600" dirty="0" smtClean="0">
                <a:solidFill>
                  <a:schemeClr val="bg1"/>
                </a:solidFill>
              </a:rPr>
              <a:t> </a:t>
            </a:r>
            <a:r>
              <a:rPr lang="en-US" sz="600" dirty="0" err="1" smtClean="0">
                <a:solidFill>
                  <a:schemeClr val="bg1"/>
                </a:solidFill>
              </a:rPr>
              <a:t>lucr</a:t>
            </a:r>
            <a:r>
              <a:rPr lang="ro-RO" sz="600" dirty="0" smtClean="0">
                <a:solidFill>
                  <a:schemeClr val="bg1"/>
                </a:solidFill>
              </a:rPr>
              <a:t>ă</a:t>
            </a:r>
            <a:r>
              <a:rPr lang="en-US" sz="600" dirty="0" err="1" smtClean="0">
                <a:solidFill>
                  <a:schemeClr val="bg1"/>
                </a:solidFill>
              </a:rPr>
              <a:t>ri</a:t>
            </a:r>
            <a:r>
              <a:rPr lang="en-US" sz="600" dirty="0" smtClean="0">
                <a:solidFill>
                  <a:schemeClr val="bg1"/>
                </a:solidFill>
              </a:rPr>
              <a:t> 2015</a:t>
            </a:r>
          </a:p>
          <a:p>
            <a:r>
              <a:rPr lang="en-US" sz="600" dirty="0" err="1" smtClean="0">
                <a:solidFill>
                  <a:schemeClr val="bg1"/>
                </a:solidFill>
              </a:rPr>
              <a:t>Termen</a:t>
            </a:r>
            <a:r>
              <a:rPr lang="en-US" sz="600" dirty="0" smtClean="0">
                <a:solidFill>
                  <a:schemeClr val="bg1"/>
                </a:solidFill>
              </a:rPr>
              <a:t> </a:t>
            </a:r>
            <a:r>
              <a:rPr lang="en-US" sz="600" dirty="0" err="1" smtClean="0">
                <a:solidFill>
                  <a:schemeClr val="bg1"/>
                </a:solidFill>
              </a:rPr>
              <a:t>finalizare</a:t>
            </a:r>
            <a:r>
              <a:rPr lang="en-US" sz="600" dirty="0" smtClean="0">
                <a:solidFill>
                  <a:schemeClr val="bg1"/>
                </a:solidFill>
              </a:rPr>
              <a:t>:  </a:t>
            </a:r>
            <a:r>
              <a:rPr lang="en-US" sz="600" dirty="0" err="1" smtClean="0">
                <a:solidFill>
                  <a:schemeClr val="bg1"/>
                </a:solidFill>
              </a:rPr>
              <a:t>mai</a:t>
            </a:r>
            <a:r>
              <a:rPr lang="en-US" sz="600" dirty="0" smtClean="0">
                <a:solidFill>
                  <a:schemeClr val="bg1"/>
                </a:solidFill>
              </a:rPr>
              <a:t> 2018</a:t>
            </a:r>
            <a:endParaRPr lang="en-US" sz="600" dirty="0">
              <a:solidFill>
                <a:schemeClr val="bg1"/>
              </a:solidFill>
            </a:endParaRPr>
          </a:p>
        </p:txBody>
      </p:sp>
      <p:sp>
        <p:nvSpPr>
          <p:cNvPr id="131" name="Oval 33"/>
          <p:cNvSpPr>
            <a:spLocks noChangeArrowheads="1"/>
          </p:cNvSpPr>
          <p:nvPr/>
        </p:nvSpPr>
        <p:spPr bwMode="auto">
          <a:xfrm>
            <a:off x="5372100" y="670056"/>
            <a:ext cx="128594" cy="115738"/>
          </a:xfrm>
          <a:prstGeom prst="ellipse">
            <a:avLst/>
          </a:prstGeom>
          <a:solidFill>
            <a:schemeClr val="accent1"/>
          </a:solidFill>
          <a:ln w="508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32" name="AutoShape 34"/>
          <p:cNvSpPr>
            <a:spLocks noChangeArrowheads="1"/>
          </p:cNvSpPr>
          <p:nvPr/>
        </p:nvSpPr>
        <p:spPr bwMode="auto">
          <a:xfrm>
            <a:off x="3286116" y="4857760"/>
            <a:ext cx="1285884" cy="575809"/>
          </a:xfrm>
          <a:prstGeom prst="wedgeRectCallout">
            <a:avLst>
              <a:gd name="adj1" fmla="val 19434"/>
              <a:gd name="adj2" fmla="val 67002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 lIns="18000" tIns="10800" rIns="18000" bIns="10800" anchor="ctr" anchorCtr="1">
            <a:spAutoFit/>
          </a:bodyPr>
          <a:lstStyle/>
          <a:p>
            <a:r>
              <a:rPr lang="en-US" sz="600" b="1" dirty="0" smtClean="0">
                <a:solidFill>
                  <a:schemeClr val="bg1"/>
                </a:solidFill>
              </a:rPr>
              <a:t>SLATINA</a:t>
            </a:r>
          </a:p>
          <a:p>
            <a:r>
              <a:rPr lang="en-US" sz="600" dirty="0" err="1" smtClean="0">
                <a:solidFill>
                  <a:schemeClr val="bg1"/>
                </a:solidFill>
              </a:rPr>
              <a:t>Lungime</a:t>
            </a:r>
            <a:r>
              <a:rPr lang="en-US" sz="600" dirty="0" smtClean="0">
                <a:solidFill>
                  <a:schemeClr val="bg1"/>
                </a:solidFill>
              </a:rPr>
              <a:t>: 11,73 km</a:t>
            </a:r>
            <a:endParaRPr lang="en-US" sz="600" dirty="0">
              <a:solidFill>
                <a:schemeClr val="bg1"/>
              </a:solidFill>
            </a:endParaRPr>
          </a:p>
          <a:p>
            <a:r>
              <a:rPr lang="en-US" sz="600" dirty="0" err="1" smtClean="0">
                <a:solidFill>
                  <a:schemeClr val="bg1"/>
                </a:solidFill>
              </a:rPr>
              <a:t>Stadiul</a:t>
            </a:r>
            <a:r>
              <a:rPr lang="en-US" sz="600" dirty="0" smtClean="0">
                <a:solidFill>
                  <a:schemeClr val="bg1"/>
                </a:solidFill>
              </a:rPr>
              <a:t> actual:  </a:t>
            </a:r>
            <a:r>
              <a:rPr lang="en-US" sz="600" dirty="0" err="1" smtClean="0">
                <a:solidFill>
                  <a:schemeClr val="bg1"/>
                </a:solidFill>
              </a:rPr>
              <a:t>pregatire</a:t>
            </a:r>
            <a:r>
              <a:rPr lang="en-US" sz="600" dirty="0" smtClean="0">
                <a:solidFill>
                  <a:schemeClr val="bg1"/>
                </a:solidFill>
              </a:rPr>
              <a:t> </a:t>
            </a:r>
            <a:r>
              <a:rPr lang="en-US" sz="600" dirty="0" err="1" smtClean="0">
                <a:solidFill>
                  <a:schemeClr val="bg1"/>
                </a:solidFill>
              </a:rPr>
              <a:t>documentatie</a:t>
            </a:r>
            <a:r>
              <a:rPr lang="en-US" sz="600" dirty="0" smtClean="0">
                <a:solidFill>
                  <a:schemeClr val="bg1"/>
                </a:solidFill>
              </a:rPr>
              <a:t> </a:t>
            </a:r>
            <a:r>
              <a:rPr lang="en-US" sz="600" dirty="0" err="1" smtClean="0">
                <a:solidFill>
                  <a:schemeClr val="bg1"/>
                </a:solidFill>
              </a:rPr>
              <a:t>pentru</a:t>
            </a:r>
            <a:r>
              <a:rPr lang="en-US" sz="600" dirty="0" smtClean="0">
                <a:solidFill>
                  <a:schemeClr val="bg1"/>
                </a:solidFill>
              </a:rPr>
              <a:t> </a:t>
            </a:r>
            <a:r>
              <a:rPr lang="en-US" sz="600" dirty="0" err="1" smtClean="0">
                <a:solidFill>
                  <a:schemeClr val="bg1"/>
                </a:solidFill>
              </a:rPr>
              <a:t>licitatie</a:t>
            </a:r>
            <a:r>
              <a:rPr lang="en-US" sz="600" dirty="0" smtClean="0">
                <a:solidFill>
                  <a:schemeClr val="bg1"/>
                </a:solidFill>
              </a:rPr>
              <a:t> </a:t>
            </a:r>
            <a:r>
              <a:rPr lang="en-US" sz="600" dirty="0" err="1" smtClean="0">
                <a:solidFill>
                  <a:schemeClr val="bg1"/>
                </a:solidFill>
              </a:rPr>
              <a:t>executie</a:t>
            </a:r>
            <a:r>
              <a:rPr lang="en-US" sz="600" dirty="0" smtClean="0">
                <a:solidFill>
                  <a:schemeClr val="bg1"/>
                </a:solidFill>
              </a:rPr>
              <a:t> </a:t>
            </a:r>
            <a:r>
              <a:rPr lang="en-US" sz="600" dirty="0" err="1" smtClean="0">
                <a:solidFill>
                  <a:schemeClr val="bg1"/>
                </a:solidFill>
              </a:rPr>
              <a:t>lucrari</a:t>
            </a:r>
            <a:endParaRPr lang="en-US" sz="600" dirty="0" smtClean="0">
              <a:solidFill>
                <a:schemeClr val="bg1"/>
              </a:solidFill>
            </a:endParaRPr>
          </a:p>
          <a:p>
            <a:r>
              <a:rPr lang="en-US" sz="600" dirty="0" err="1" smtClean="0">
                <a:solidFill>
                  <a:schemeClr val="bg1"/>
                </a:solidFill>
              </a:rPr>
              <a:t>Termen</a:t>
            </a:r>
            <a:r>
              <a:rPr lang="en-US" sz="600" dirty="0" smtClean="0">
                <a:solidFill>
                  <a:schemeClr val="bg1"/>
                </a:solidFill>
              </a:rPr>
              <a:t> </a:t>
            </a:r>
            <a:r>
              <a:rPr lang="en-US" sz="600" dirty="0" err="1" smtClean="0">
                <a:solidFill>
                  <a:schemeClr val="bg1"/>
                </a:solidFill>
              </a:rPr>
              <a:t>estimat</a:t>
            </a:r>
            <a:r>
              <a:rPr lang="en-US" sz="600" dirty="0" smtClean="0">
                <a:solidFill>
                  <a:schemeClr val="bg1"/>
                </a:solidFill>
              </a:rPr>
              <a:t> </a:t>
            </a:r>
            <a:r>
              <a:rPr lang="ro-RO" sz="600" dirty="0" err="1" smtClean="0">
                <a:solidFill>
                  <a:schemeClr val="bg1"/>
                </a:solidFill>
              </a:rPr>
              <a:t>î</a:t>
            </a:r>
            <a:r>
              <a:rPr lang="en-US" sz="600" dirty="0" err="1" smtClean="0">
                <a:solidFill>
                  <a:schemeClr val="bg1"/>
                </a:solidFill>
              </a:rPr>
              <a:t>ncepere</a:t>
            </a:r>
            <a:r>
              <a:rPr lang="en-US" sz="600" dirty="0" smtClean="0">
                <a:solidFill>
                  <a:schemeClr val="bg1"/>
                </a:solidFill>
              </a:rPr>
              <a:t> </a:t>
            </a:r>
            <a:r>
              <a:rPr lang="en-US" sz="600" dirty="0" err="1" smtClean="0">
                <a:solidFill>
                  <a:schemeClr val="bg1"/>
                </a:solidFill>
              </a:rPr>
              <a:t>lucr</a:t>
            </a:r>
            <a:r>
              <a:rPr lang="ro-RO" sz="600" dirty="0" smtClean="0">
                <a:solidFill>
                  <a:schemeClr val="bg1"/>
                </a:solidFill>
              </a:rPr>
              <a:t>ă</a:t>
            </a:r>
            <a:r>
              <a:rPr lang="en-US" sz="600" dirty="0" err="1" smtClean="0">
                <a:solidFill>
                  <a:schemeClr val="bg1"/>
                </a:solidFill>
              </a:rPr>
              <a:t>ri</a:t>
            </a:r>
            <a:r>
              <a:rPr lang="en-US" sz="600" dirty="0" smtClean="0">
                <a:solidFill>
                  <a:schemeClr val="bg1"/>
                </a:solidFill>
              </a:rPr>
              <a:t>: august 2015</a:t>
            </a:r>
            <a:endParaRPr lang="en-US" sz="600" dirty="0">
              <a:solidFill>
                <a:schemeClr val="bg1"/>
              </a:solidFill>
            </a:endParaRPr>
          </a:p>
        </p:txBody>
      </p:sp>
      <p:sp>
        <p:nvSpPr>
          <p:cNvPr id="133" name="Oval 33"/>
          <p:cNvSpPr>
            <a:spLocks noChangeArrowheads="1"/>
          </p:cNvSpPr>
          <p:nvPr/>
        </p:nvSpPr>
        <p:spPr bwMode="auto">
          <a:xfrm>
            <a:off x="4086216" y="5527840"/>
            <a:ext cx="128594" cy="115738"/>
          </a:xfrm>
          <a:prstGeom prst="ellipse">
            <a:avLst/>
          </a:prstGeom>
          <a:noFill/>
          <a:ln w="57150" algn="ctr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34" name="AutoShape 12"/>
          <p:cNvSpPr>
            <a:spLocks noChangeArrowheads="1"/>
          </p:cNvSpPr>
          <p:nvPr/>
        </p:nvSpPr>
        <p:spPr bwMode="auto">
          <a:xfrm>
            <a:off x="2000232" y="5643578"/>
            <a:ext cx="1214446" cy="461665"/>
          </a:xfrm>
          <a:prstGeom prst="wedgeRectCallout">
            <a:avLst>
              <a:gd name="adj1" fmla="val 88360"/>
              <a:gd name="adj2" fmla="val -7246"/>
            </a:avLst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anchor="ctr" anchorCtr="1">
            <a:spAutoFit/>
          </a:bodyPr>
          <a:lstStyle/>
          <a:p>
            <a:r>
              <a:rPr lang="en-US" sz="600" b="1" dirty="0" smtClean="0">
                <a:solidFill>
                  <a:sysClr val="windowText" lastClr="000000"/>
                </a:solidFill>
              </a:rPr>
              <a:t>CRAIOVA SUD</a:t>
            </a:r>
          </a:p>
          <a:p>
            <a:r>
              <a:rPr lang="en-US" sz="600" dirty="0" err="1" smtClean="0">
                <a:solidFill>
                  <a:sysClr val="windowText" lastClr="000000"/>
                </a:solidFill>
              </a:rPr>
              <a:t>Lungime</a:t>
            </a:r>
            <a:r>
              <a:rPr lang="en-US" sz="600" dirty="0">
                <a:solidFill>
                  <a:sysClr val="windowText" lastClr="000000"/>
                </a:solidFill>
              </a:rPr>
              <a:t>: 6,291 </a:t>
            </a:r>
            <a:r>
              <a:rPr lang="en-US" sz="600" dirty="0" smtClean="0">
                <a:solidFill>
                  <a:sysClr val="windowText" lastClr="000000"/>
                </a:solidFill>
              </a:rPr>
              <a:t>km</a:t>
            </a:r>
          </a:p>
          <a:p>
            <a:r>
              <a:rPr lang="en-US" sz="600" dirty="0" err="1" smtClean="0">
                <a:solidFill>
                  <a:sysClr val="windowText" lastClr="000000"/>
                </a:solidFill>
              </a:rPr>
              <a:t>Valoare</a:t>
            </a:r>
            <a:r>
              <a:rPr lang="en-US" sz="600" dirty="0" smtClean="0">
                <a:solidFill>
                  <a:sysClr val="windowText" lastClr="000000"/>
                </a:solidFill>
              </a:rPr>
              <a:t>: 39.059.138,47 lei</a:t>
            </a:r>
          </a:p>
          <a:p>
            <a:r>
              <a:rPr lang="en-US" sz="600" dirty="0" err="1" smtClean="0">
                <a:solidFill>
                  <a:sysClr val="windowText" lastClr="000000"/>
                </a:solidFill>
              </a:rPr>
              <a:t>Termen</a:t>
            </a:r>
            <a:r>
              <a:rPr lang="en-US" sz="600" dirty="0" smtClean="0">
                <a:solidFill>
                  <a:sysClr val="windowText" lastClr="000000"/>
                </a:solidFill>
              </a:rPr>
              <a:t> </a:t>
            </a:r>
            <a:r>
              <a:rPr lang="en-US" sz="600" dirty="0" err="1" smtClean="0">
                <a:solidFill>
                  <a:sysClr val="windowText" lastClr="000000"/>
                </a:solidFill>
              </a:rPr>
              <a:t>finalizare</a:t>
            </a:r>
            <a:r>
              <a:rPr lang="en-US" sz="600" dirty="0" smtClean="0">
                <a:solidFill>
                  <a:sysClr val="windowText" lastClr="000000"/>
                </a:solidFill>
              </a:rPr>
              <a:t>: </a:t>
            </a:r>
            <a:r>
              <a:rPr lang="en-US" sz="600" dirty="0" err="1" smtClean="0">
                <a:solidFill>
                  <a:sysClr val="windowText" lastClr="000000"/>
                </a:solidFill>
              </a:rPr>
              <a:t>oct</a:t>
            </a:r>
            <a:r>
              <a:rPr lang="en-US" sz="600" dirty="0" smtClean="0">
                <a:solidFill>
                  <a:sysClr val="windowText" lastClr="000000"/>
                </a:solidFill>
              </a:rPr>
              <a:t>. 2015</a:t>
            </a:r>
            <a:endParaRPr lang="en-US" sz="600" dirty="0">
              <a:solidFill>
                <a:sysClr val="windowText" lastClr="000000"/>
              </a:solidFill>
            </a:endParaRPr>
          </a:p>
        </p:txBody>
      </p:sp>
      <p:sp>
        <p:nvSpPr>
          <p:cNvPr id="138" name="Dreptunghi rotunjit 95"/>
          <p:cNvSpPr/>
          <p:nvPr/>
        </p:nvSpPr>
        <p:spPr>
          <a:xfrm>
            <a:off x="7143768" y="1142984"/>
            <a:ext cx="1857388" cy="65203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000" b="1" dirty="0" err="1" smtClean="0"/>
              <a:t>Finan</a:t>
            </a:r>
            <a:r>
              <a:rPr lang="ro-RO" sz="1000" b="1" dirty="0" smtClean="0"/>
              <a:t>ț</a:t>
            </a:r>
            <a:r>
              <a:rPr lang="en-US" sz="1000" b="1" dirty="0" smtClean="0"/>
              <a:t>are</a:t>
            </a:r>
          </a:p>
          <a:p>
            <a:r>
              <a:rPr lang="en-US" sz="1000" b="1" dirty="0" smtClean="0"/>
              <a:t>FC/FEDR 2007-2013</a:t>
            </a:r>
          </a:p>
          <a:p>
            <a:r>
              <a:rPr lang="en-US" sz="1000" b="1" dirty="0" err="1" smtClean="0"/>
              <a:t>Bugetul</a:t>
            </a:r>
            <a:r>
              <a:rPr lang="en-US" sz="1000" b="1" dirty="0" smtClean="0"/>
              <a:t> de Stat</a:t>
            </a:r>
          </a:p>
          <a:p>
            <a:endParaRPr lang="ro-RO" sz="1000" b="1" dirty="0"/>
          </a:p>
        </p:txBody>
      </p:sp>
      <p:sp>
        <p:nvSpPr>
          <p:cNvPr id="140" name="Dreptunghi 167"/>
          <p:cNvSpPr/>
          <p:nvPr/>
        </p:nvSpPr>
        <p:spPr>
          <a:xfrm>
            <a:off x="8429652" y="1505869"/>
            <a:ext cx="225138" cy="114144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 lIns="18000" tIns="10800" rIns="18000" bIns="10800" anchor="ctr" anchorCtr="1">
            <a:spAutoFit/>
          </a:bodyPr>
          <a:lstStyle/>
          <a:p>
            <a:endParaRPr lang="ro-RO" sz="600" dirty="0">
              <a:solidFill>
                <a:schemeClr val="bg1"/>
              </a:solidFill>
            </a:endParaRPr>
          </a:p>
        </p:txBody>
      </p:sp>
      <p:sp>
        <p:nvSpPr>
          <p:cNvPr id="141" name="Dreptunghi 167"/>
          <p:cNvSpPr/>
          <p:nvPr/>
        </p:nvSpPr>
        <p:spPr>
          <a:xfrm>
            <a:off x="8433942" y="1325208"/>
            <a:ext cx="225138" cy="11414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18000" tIns="10800" rIns="18000" bIns="10800" anchor="ctr" anchorCtr="1">
            <a:spAutoFit/>
          </a:bodyPr>
          <a:lstStyle/>
          <a:p>
            <a:endParaRPr lang="ro-RO" sz="600" dirty="0">
              <a:solidFill>
                <a:schemeClr val="bg1"/>
              </a:solidFill>
            </a:endParaRPr>
          </a:p>
        </p:txBody>
      </p:sp>
      <p:sp>
        <p:nvSpPr>
          <p:cNvPr id="135" name="Oval 53"/>
          <p:cNvSpPr>
            <a:spLocks noChangeArrowheads="1"/>
          </p:cNvSpPr>
          <p:nvPr/>
        </p:nvSpPr>
        <p:spPr bwMode="auto">
          <a:xfrm>
            <a:off x="2740012" y="754044"/>
            <a:ext cx="131763" cy="144462"/>
          </a:xfrm>
          <a:prstGeom prst="ellipse">
            <a:avLst/>
          </a:prstGeom>
          <a:noFill/>
          <a:ln w="57150" algn="ctr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36" name="AutoShape 19"/>
          <p:cNvSpPr>
            <a:spLocks noChangeArrowheads="1"/>
          </p:cNvSpPr>
          <p:nvPr/>
        </p:nvSpPr>
        <p:spPr bwMode="auto">
          <a:xfrm>
            <a:off x="2571736" y="1357298"/>
            <a:ext cx="1143008" cy="483476"/>
          </a:xfrm>
          <a:prstGeom prst="wedgeRectCallout">
            <a:avLst>
              <a:gd name="adj1" fmla="val -31494"/>
              <a:gd name="adj2" fmla="val -153308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 lIns="18000" tIns="10800" rIns="18000" bIns="10800" anchor="ctr" anchorCtr="1">
            <a:spAutoFit/>
          </a:bodyPr>
          <a:lstStyle/>
          <a:p>
            <a:r>
              <a:rPr lang="en-US" sz="600" b="1" dirty="0" smtClean="0">
                <a:solidFill>
                  <a:schemeClr val="bg1"/>
                </a:solidFill>
              </a:rPr>
              <a:t>SATU MARE</a:t>
            </a:r>
          </a:p>
          <a:p>
            <a:r>
              <a:rPr lang="en-US" sz="600" dirty="0" err="1" smtClean="0">
                <a:solidFill>
                  <a:schemeClr val="bg1"/>
                </a:solidFill>
              </a:rPr>
              <a:t>Lungime</a:t>
            </a:r>
            <a:r>
              <a:rPr lang="en-US" sz="600" dirty="0">
                <a:solidFill>
                  <a:schemeClr val="bg1"/>
                </a:solidFill>
              </a:rPr>
              <a:t>: </a:t>
            </a:r>
            <a:r>
              <a:rPr lang="en-US" sz="600" dirty="0" smtClean="0">
                <a:solidFill>
                  <a:schemeClr val="bg1"/>
                </a:solidFill>
              </a:rPr>
              <a:t> 19,5 km</a:t>
            </a:r>
          </a:p>
          <a:p>
            <a:r>
              <a:rPr lang="en-US" sz="600" dirty="0" err="1" smtClean="0">
                <a:solidFill>
                  <a:schemeClr val="bg1"/>
                </a:solidFill>
              </a:rPr>
              <a:t>Stadiul</a:t>
            </a:r>
            <a:r>
              <a:rPr lang="en-US" sz="600" dirty="0" smtClean="0">
                <a:solidFill>
                  <a:schemeClr val="bg1"/>
                </a:solidFill>
              </a:rPr>
              <a:t> </a:t>
            </a:r>
            <a:r>
              <a:rPr lang="en-US" sz="600" dirty="0" err="1" smtClean="0">
                <a:solidFill>
                  <a:schemeClr val="bg1"/>
                </a:solidFill>
              </a:rPr>
              <a:t>atual</a:t>
            </a:r>
            <a:r>
              <a:rPr lang="en-US" sz="600" dirty="0" smtClean="0">
                <a:solidFill>
                  <a:schemeClr val="bg1"/>
                </a:solidFill>
              </a:rPr>
              <a:t>: </a:t>
            </a:r>
            <a:r>
              <a:rPr lang="en-US" sz="600" dirty="0" err="1" smtClean="0">
                <a:solidFill>
                  <a:schemeClr val="bg1"/>
                </a:solidFill>
              </a:rPr>
              <a:t>licitatie</a:t>
            </a:r>
            <a:r>
              <a:rPr lang="en-US" sz="600" dirty="0" smtClean="0">
                <a:solidFill>
                  <a:schemeClr val="bg1"/>
                </a:solidFill>
              </a:rPr>
              <a:t> </a:t>
            </a:r>
            <a:r>
              <a:rPr lang="en-US" sz="600" dirty="0" err="1" smtClean="0">
                <a:solidFill>
                  <a:schemeClr val="bg1"/>
                </a:solidFill>
              </a:rPr>
              <a:t>executie</a:t>
            </a:r>
            <a:endParaRPr lang="en-US" sz="600" dirty="0" smtClean="0">
              <a:solidFill>
                <a:schemeClr val="bg1"/>
              </a:solidFill>
            </a:endParaRPr>
          </a:p>
          <a:p>
            <a:r>
              <a:rPr lang="en-US" sz="600" dirty="0" err="1" smtClean="0">
                <a:solidFill>
                  <a:schemeClr val="bg1"/>
                </a:solidFill>
              </a:rPr>
              <a:t>Termen</a:t>
            </a:r>
            <a:r>
              <a:rPr lang="en-US" sz="600" dirty="0" smtClean="0">
                <a:solidFill>
                  <a:schemeClr val="bg1"/>
                </a:solidFill>
              </a:rPr>
              <a:t> </a:t>
            </a:r>
            <a:r>
              <a:rPr lang="en-US" sz="600" dirty="0" err="1" smtClean="0">
                <a:solidFill>
                  <a:schemeClr val="bg1"/>
                </a:solidFill>
              </a:rPr>
              <a:t>estimat</a:t>
            </a:r>
            <a:r>
              <a:rPr lang="en-US" sz="600" dirty="0" smtClean="0">
                <a:solidFill>
                  <a:schemeClr val="bg1"/>
                </a:solidFill>
              </a:rPr>
              <a:t> </a:t>
            </a:r>
            <a:r>
              <a:rPr lang="ro-RO" sz="600" dirty="0" smtClean="0">
                <a:solidFill>
                  <a:schemeClr val="bg1"/>
                </a:solidFill>
              </a:rPr>
              <a:t>î</a:t>
            </a:r>
            <a:r>
              <a:rPr lang="en-US" sz="600" dirty="0" err="1" smtClean="0">
                <a:solidFill>
                  <a:schemeClr val="bg1"/>
                </a:solidFill>
              </a:rPr>
              <a:t>ncepere</a:t>
            </a:r>
            <a:r>
              <a:rPr lang="en-US" sz="600" dirty="0" smtClean="0">
                <a:solidFill>
                  <a:schemeClr val="bg1"/>
                </a:solidFill>
              </a:rPr>
              <a:t> </a:t>
            </a:r>
            <a:r>
              <a:rPr lang="ro-RO" sz="600" dirty="0" smtClean="0">
                <a:solidFill>
                  <a:schemeClr val="bg1"/>
                </a:solidFill>
              </a:rPr>
              <a:t> execuție </a:t>
            </a:r>
            <a:r>
              <a:rPr lang="en-US" sz="600" dirty="0" err="1" smtClean="0">
                <a:solidFill>
                  <a:schemeClr val="bg1"/>
                </a:solidFill>
              </a:rPr>
              <a:t>lucr</a:t>
            </a:r>
            <a:r>
              <a:rPr lang="ro-RO" sz="600" dirty="0" smtClean="0">
                <a:solidFill>
                  <a:schemeClr val="bg1"/>
                </a:solidFill>
              </a:rPr>
              <a:t>ă</a:t>
            </a:r>
            <a:r>
              <a:rPr lang="en-US" sz="600" dirty="0" err="1" smtClean="0">
                <a:solidFill>
                  <a:schemeClr val="bg1"/>
                </a:solidFill>
              </a:rPr>
              <a:t>ri</a:t>
            </a:r>
            <a:r>
              <a:rPr lang="en-US" sz="600" dirty="0" smtClean="0">
                <a:solidFill>
                  <a:schemeClr val="bg1"/>
                </a:solidFill>
              </a:rPr>
              <a:t> : 2015</a:t>
            </a:r>
            <a:endParaRPr lang="en-US" sz="600" dirty="0">
              <a:solidFill>
                <a:schemeClr val="bg1"/>
              </a:solidFill>
            </a:endParaRPr>
          </a:p>
        </p:txBody>
      </p:sp>
      <p:sp>
        <p:nvSpPr>
          <p:cNvPr id="137" name="Oval 53"/>
          <p:cNvSpPr>
            <a:spLocks noChangeArrowheads="1"/>
          </p:cNvSpPr>
          <p:nvPr/>
        </p:nvSpPr>
        <p:spPr bwMode="auto">
          <a:xfrm>
            <a:off x="4071934" y="3071810"/>
            <a:ext cx="131763" cy="144462"/>
          </a:xfrm>
          <a:prstGeom prst="ellipse">
            <a:avLst/>
          </a:prstGeom>
          <a:noFill/>
          <a:ln w="57150" algn="ctr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39" name="AutoShape 19"/>
          <p:cNvSpPr>
            <a:spLocks noChangeArrowheads="1"/>
          </p:cNvSpPr>
          <p:nvPr/>
        </p:nvSpPr>
        <p:spPr bwMode="auto">
          <a:xfrm>
            <a:off x="2857488" y="2643182"/>
            <a:ext cx="1143008" cy="575809"/>
          </a:xfrm>
          <a:prstGeom prst="wedgeRectCallout">
            <a:avLst>
              <a:gd name="adj1" fmla="val 57811"/>
              <a:gd name="adj2" fmla="val 41389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 lIns="18000" tIns="10800" rIns="18000" bIns="10800" anchor="ctr" anchorCtr="1">
            <a:spAutoFit/>
          </a:bodyPr>
          <a:lstStyle/>
          <a:p>
            <a:r>
              <a:rPr lang="en-US" sz="600" b="1" dirty="0" smtClean="0">
                <a:solidFill>
                  <a:schemeClr val="bg1"/>
                </a:solidFill>
              </a:rPr>
              <a:t>MEDIA</a:t>
            </a:r>
            <a:r>
              <a:rPr lang="ro-RO" sz="600" b="1" dirty="0" smtClean="0">
                <a:solidFill>
                  <a:schemeClr val="bg1"/>
                </a:solidFill>
              </a:rPr>
              <a:t>Ș</a:t>
            </a:r>
            <a:endParaRPr lang="en-US" sz="600" b="1" dirty="0">
              <a:solidFill>
                <a:schemeClr val="bg1"/>
              </a:solidFill>
            </a:endParaRPr>
          </a:p>
          <a:p>
            <a:r>
              <a:rPr lang="en-US" sz="600" dirty="0" err="1">
                <a:solidFill>
                  <a:schemeClr val="bg1"/>
                </a:solidFill>
              </a:rPr>
              <a:t>Lungime</a:t>
            </a:r>
            <a:r>
              <a:rPr lang="en-US" sz="600" dirty="0">
                <a:solidFill>
                  <a:schemeClr val="bg1"/>
                </a:solidFill>
              </a:rPr>
              <a:t>: </a:t>
            </a:r>
            <a:r>
              <a:rPr lang="en-US" sz="600" dirty="0" smtClean="0">
                <a:solidFill>
                  <a:schemeClr val="bg1"/>
                </a:solidFill>
              </a:rPr>
              <a:t> 8,43 km</a:t>
            </a:r>
          </a:p>
          <a:p>
            <a:r>
              <a:rPr lang="en-US" sz="600" dirty="0" err="1" smtClean="0">
                <a:solidFill>
                  <a:schemeClr val="bg1"/>
                </a:solidFill>
              </a:rPr>
              <a:t>Stadiul</a:t>
            </a:r>
            <a:r>
              <a:rPr lang="en-US" sz="600" dirty="0" smtClean="0">
                <a:solidFill>
                  <a:schemeClr val="bg1"/>
                </a:solidFill>
              </a:rPr>
              <a:t> </a:t>
            </a:r>
            <a:r>
              <a:rPr lang="en-US" sz="600" dirty="0" err="1" smtClean="0">
                <a:solidFill>
                  <a:schemeClr val="bg1"/>
                </a:solidFill>
              </a:rPr>
              <a:t>atual</a:t>
            </a:r>
            <a:r>
              <a:rPr lang="en-US" sz="600" dirty="0" smtClean="0">
                <a:solidFill>
                  <a:schemeClr val="bg1"/>
                </a:solidFill>
              </a:rPr>
              <a:t>:  </a:t>
            </a:r>
            <a:r>
              <a:rPr lang="en-US" sz="600" dirty="0" err="1" smtClean="0">
                <a:solidFill>
                  <a:schemeClr val="bg1"/>
                </a:solidFill>
              </a:rPr>
              <a:t>licitatie</a:t>
            </a:r>
            <a:r>
              <a:rPr lang="en-US" sz="600" dirty="0" smtClean="0">
                <a:solidFill>
                  <a:schemeClr val="bg1"/>
                </a:solidFill>
              </a:rPr>
              <a:t> SF – </a:t>
            </a:r>
            <a:r>
              <a:rPr lang="en-US" sz="600" dirty="0" err="1" smtClean="0">
                <a:solidFill>
                  <a:schemeClr val="bg1"/>
                </a:solidFill>
              </a:rPr>
              <a:t>evaluare</a:t>
            </a:r>
            <a:r>
              <a:rPr lang="en-US" sz="600" dirty="0" smtClean="0">
                <a:solidFill>
                  <a:schemeClr val="bg1"/>
                </a:solidFill>
              </a:rPr>
              <a:t> </a:t>
            </a:r>
            <a:r>
              <a:rPr lang="en-US" sz="600" dirty="0" err="1" smtClean="0">
                <a:solidFill>
                  <a:schemeClr val="bg1"/>
                </a:solidFill>
              </a:rPr>
              <a:t>oferte</a:t>
            </a:r>
            <a:r>
              <a:rPr lang="en-US" sz="600" dirty="0" smtClean="0">
                <a:solidFill>
                  <a:schemeClr val="bg1"/>
                </a:solidFill>
              </a:rPr>
              <a:t> </a:t>
            </a:r>
          </a:p>
          <a:p>
            <a:r>
              <a:rPr lang="en-US" sz="600" dirty="0" err="1" smtClean="0">
                <a:solidFill>
                  <a:schemeClr val="bg1"/>
                </a:solidFill>
              </a:rPr>
              <a:t>Termen</a:t>
            </a:r>
            <a:r>
              <a:rPr lang="en-US" sz="600" dirty="0" smtClean="0">
                <a:solidFill>
                  <a:schemeClr val="bg1"/>
                </a:solidFill>
              </a:rPr>
              <a:t> </a:t>
            </a:r>
            <a:r>
              <a:rPr lang="en-US" sz="600" dirty="0" err="1" smtClean="0">
                <a:solidFill>
                  <a:schemeClr val="bg1"/>
                </a:solidFill>
              </a:rPr>
              <a:t>estimat</a:t>
            </a:r>
            <a:r>
              <a:rPr lang="en-US" sz="600" dirty="0" smtClean="0">
                <a:solidFill>
                  <a:schemeClr val="bg1"/>
                </a:solidFill>
              </a:rPr>
              <a:t> </a:t>
            </a:r>
            <a:r>
              <a:rPr lang="en-US" sz="600" dirty="0" err="1" smtClean="0">
                <a:solidFill>
                  <a:schemeClr val="bg1"/>
                </a:solidFill>
              </a:rPr>
              <a:t>incepere</a:t>
            </a:r>
            <a:r>
              <a:rPr lang="en-US" sz="600" dirty="0" smtClean="0">
                <a:solidFill>
                  <a:schemeClr val="bg1"/>
                </a:solidFill>
              </a:rPr>
              <a:t> </a:t>
            </a:r>
            <a:r>
              <a:rPr lang="en-US" sz="600" dirty="0" err="1" smtClean="0">
                <a:solidFill>
                  <a:schemeClr val="bg1"/>
                </a:solidFill>
              </a:rPr>
              <a:t>lucrari</a:t>
            </a:r>
            <a:r>
              <a:rPr lang="en-US" sz="600" dirty="0" smtClean="0">
                <a:solidFill>
                  <a:schemeClr val="bg1"/>
                </a:solidFill>
              </a:rPr>
              <a:t> : 2016</a:t>
            </a:r>
            <a:endParaRPr lang="en-US" sz="600" dirty="0">
              <a:solidFill>
                <a:schemeClr val="bg1"/>
              </a:solidFill>
            </a:endParaRPr>
          </a:p>
        </p:txBody>
      </p:sp>
      <p:sp>
        <p:nvSpPr>
          <p:cNvPr id="145" name="Oval 53"/>
          <p:cNvSpPr>
            <a:spLocks noChangeArrowheads="1"/>
          </p:cNvSpPr>
          <p:nvPr/>
        </p:nvSpPr>
        <p:spPr bwMode="auto">
          <a:xfrm>
            <a:off x="7072330" y="2714620"/>
            <a:ext cx="131763" cy="144462"/>
          </a:xfrm>
          <a:prstGeom prst="ellipse">
            <a:avLst/>
          </a:prstGeom>
          <a:noFill/>
          <a:ln w="57150" algn="ctr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46" name="AutoShape 19"/>
          <p:cNvSpPr>
            <a:spLocks noChangeArrowheads="1"/>
          </p:cNvSpPr>
          <p:nvPr/>
        </p:nvSpPr>
        <p:spPr bwMode="auto">
          <a:xfrm>
            <a:off x="7643834" y="1857364"/>
            <a:ext cx="1143008" cy="575809"/>
          </a:xfrm>
          <a:prstGeom prst="wedgeRectCallout">
            <a:avLst>
              <a:gd name="adj1" fmla="val -91771"/>
              <a:gd name="adj2" fmla="val 10755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 lIns="18000" tIns="10800" rIns="18000" bIns="10800" anchor="ctr" anchorCtr="1">
            <a:spAutoFit/>
          </a:bodyPr>
          <a:lstStyle/>
          <a:p>
            <a:r>
              <a:rPr lang="en-US" sz="600" b="1" dirty="0" smtClean="0">
                <a:solidFill>
                  <a:schemeClr val="bg1"/>
                </a:solidFill>
              </a:rPr>
              <a:t>B</a:t>
            </a:r>
            <a:r>
              <a:rPr lang="ro-RO" sz="600" b="1" dirty="0" smtClean="0">
                <a:solidFill>
                  <a:schemeClr val="bg1"/>
                </a:solidFill>
              </a:rPr>
              <a:t>Î</a:t>
            </a:r>
            <a:r>
              <a:rPr lang="en-US" sz="600" b="1" dirty="0" smtClean="0">
                <a:solidFill>
                  <a:schemeClr val="bg1"/>
                </a:solidFill>
              </a:rPr>
              <a:t>RLAD</a:t>
            </a:r>
            <a:endParaRPr lang="en-US" sz="600" b="1" dirty="0">
              <a:solidFill>
                <a:schemeClr val="bg1"/>
              </a:solidFill>
            </a:endParaRPr>
          </a:p>
          <a:p>
            <a:r>
              <a:rPr lang="en-US" sz="600" dirty="0" err="1">
                <a:solidFill>
                  <a:schemeClr val="bg1"/>
                </a:solidFill>
              </a:rPr>
              <a:t>Lungime</a:t>
            </a:r>
            <a:r>
              <a:rPr lang="en-US" sz="600" dirty="0">
                <a:solidFill>
                  <a:schemeClr val="bg1"/>
                </a:solidFill>
              </a:rPr>
              <a:t>: </a:t>
            </a:r>
            <a:r>
              <a:rPr lang="en-US" sz="600" dirty="0" smtClean="0">
                <a:solidFill>
                  <a:schemeClr val="bg1"/>
                </a:solidFill>
              </a:rPr>
              <a:t> 11,3 km</a:t>
            </a:r>
          </a:p>
          <a:p>
            <a:r>
              <a:rPr lang="en-US" sz="600" dirty="0" err="1" smtClean="0">
                <a:solidFill>
                  <a:schemeClr val="bg1"/>
                </a:solidFill>
              </a:rPr>
              <a:t>Stadiul</a:t>
            </a:r>
            <a:r>
              <a:rPr lang="en-US" sz="600" dirty="0" smtClean="0">
                <a:solidFill>
                  <a:schemeClr val="bg1"/>
                </a:solidFill>
              </a:rPr>
              <a:t> </a:t>
            </a:r>
            <a:r>
              <a:rPr lang="en-US" sz="600" dirty="0" err="1" smtClean="0">
                <a:solidFill>
                  <a:schemeClr val="bg1"/>
                </a:solidFill>
              </a:rPr>
              <a:t>atual</a:t>
            </a:r>
            <a:r>
              <a:rPr lang="en-US" sz="600" dirty="0" smtClean="0">
                <a:solidFill>
                  <a:schemeClr val="bg1"/>
                </a:solidFill>
              </a:rPr>
              <a:t>: </a:t>
            </a:r>
            <a:r>
              <a:rPr lang="en-US" sz="600" dirty="0" err="1" smtClean="0">
                <a:solidFill>
                  <a:schemeClr val="bg1"/>
                </a:solidFill>
              </a:rPr>
              <a:t>pregatire</a:t>
            </a:r>
            <a:r>
              <a:rPr lang="en-US" sz="600" dirty="0" smtClean="0">
                <a:solidFill>
                  <a:schemeClr val="bg1"/>
                </a:solidFill>
              </a:rPr>
              <a:t> </a:t>
            </a:r>
            <a:r>
              <a:rPr lang="en-US" sz="600" dirty="0" err="1" smtClean="0">
                <a:solidFill>
                  <a:schemeClr val="bg1"/>
                </a:solidFill>
              </a:rPr>
              <a:t>documentatie</a:t>
            </a:r>
            <a:r>
              <a:rPr lang="en-US" sz="600" dirty="0" smtClean="0">
                <a:solidFill>
                  <a:schemeClr val="bg1"/>
                </a:solidFill>
              </a:rPr>
              <a:t> </a:t>
            </a:r>
            <a:r>
              <a:rPr lang="en-US" sz="600" dirty="0" err="1" smtClean="0">
                <a:solidFill>
                  <a:schemeClr val="bg1"/>
                </a:solidFill>
              </a:rPr>
              <a:t>reactualizare</a:t>
            </a:r>
            <a:r>
              <a:rPr lang="en-US" sz="600" dirty="0" smtClean="0">
                <a:solidFill>
                  <a:schemeClr val="bg1"/>
                </a:solidFill>
              </a:rPr>
              <a:t> SF</a:t>
            </a:r>
          </a:p>
          <a:p>
            <a:r>
              <a:rPr lang="en-US" sz="600" dirty="0" err="1" smtClean="0">
                <a:solidFill>
                  <a:schemeClr val="bg1"/>
                </a:solidFill>
              </a:rPr>
              <a:t>Termen</a:t>
            </a:r>
            <a:r>
              <a:rPr lang="en-US" sz="600" dirty="0" smtClean="0">
                <a:solidFill>
                  <a:schemeClr val="bg1"/>
                </a:solidFill>
              </a:rPr>
              <a:t> </a:t>
            </a:r>
            <a:r>
              <a:rPr lang="en-US" sz="600" dirty="0" err="1" smtClean="0">
                <a:solidFill>
                  <a:schemeClr val="bg1"/>
                </a:solidFill>
              </a:rPr>
              <a:t>estimat</a:t>
            </a:r>
            <a:r>
              <a:rPr lang="en-US" sz="600" dirty="0" smtClean="0">
                <a:solidFill>
                  <a:schemeClr val="bg1"/>
                </a:solidFill>
              </a:rPr>
              <a:t> </a:t>
            </a:r>
            <a:r>
              <a:rPr lang="ro-RO" sz="600" dirty="0" err="1" smtClean="0">
                <a:solidFill>
                  <a:schemeClr val="bg1"/>
                </a:solidFill>
              </a:rPr>
              <a:t>î</a:t>
            </a:r>
            <a:r>
              <a:rPr lang="en-US" sz="600" dirty="0" err="1" smtClean="0">
                <a:solidFill>
                  <a:schemeClr val="bg1"/>
                </a:solidFill>
              </a:rPr>
              <a:t>ncepere</a:t>
            </a:r>
            <a:r>
              <a:rPr lang="en-US" sz="600" dirty="0" smtClean="0">
                <a:solidFill>
                  <a:schemeClr val="bg1"/>
                </a:solidFill>
              </a:rPr>
              <a:t> </a:t>
            </a:r>
            <a:r>
              <a:rPr lang="en-US" sz="600" dirty="0" err="1" smtClean="0">
                <a:solidFill>
                  <a:schemeClr val="bg1"/>
                </a:solidFill>
              </a:rPr>
              <a:t>lucr</a:t>
            </a:r>
            <a:r>
              <a:rPr lang="ro-RO" sz="600" dirty="0" smtClean="0">
                <a:solidFill>
                  <a:schemeClr val="bg1"/>
                </a:solidFill>
              </a:rPr>
              <a:t>ă</a:t>
            </a:r>
            <a:r>
              <a:rPr lang="en-US" sz="600" dirty="0" err="1" smtClean="0">
                <a:solidFill>
                  <a:schemeClr val="bg1"/>
                </a:solidFill>
              </a:rPr>
              <a:t>ri</a:t>
            </a:r>
            <a:r>
              <a:rPr lang="en-US" sz="600" dirty="0" smtClean="0">
                <a:solidFill>
                  <a:schemeClr val="bg1"/>
                </a:solidFill>
              </a:rPr>
              <a:t> : 2016</a:t>
            </a:r>
            <a:endParaRPr lang="en-US" sz="600" dirty="0">
              <a:solidFill>
                <a:schemeClr val="bg1"/>
              </a:solidFill>
            </a:endParaRPr>
          </a:p>
        </p:txBody>
      </p:sp>
      <p:sp>
        <p:nvSpPr>
          <p:cNvPr id="158" name="Oval 53"/>
          <p:cNvSpPr>
            <a:spLocks noChangeArrowheads="1"/>
          </p:cNvSpPr>
          <p:nvPr/>
        </p:nvSpPr>
        <p:spPr bwMode="auto">
          <a:xfrm>
            <a:off x="5857884" y="571480"/>
            <a:ext cx="131763" cy="144462"/>
          </a:xfrm>
          <a:prstGeom prst="ellipse">
            <a:avLst/>
          </a:prstGeom>
          <a:noFill/>
          <a:ln w="57150" algn="ctr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159" name="AutoShape 19"/>
          <p:cNvSpPr>
            <a:spLocks noChangeArrowheads="1"/>
          </p:cNvSpPr>
          <p:nvPr/>
        </p:nvSpPr>
        <p:spPr bwMode="auto">
          <a:xfrm>
            <a:off x="3714744" y="357166"/>
            <a:ext cx="1143008" cy="575809"/>
          </a:xfrm>
          <a:prstGeom prst="wedgeRectCallout">
            <a:avLst>
              <a:gd name="adj1" fmla="val 138227"/>
              <a:gd name="adj2" fmla="val -823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 lIns="18000" tIns="10800" rIns="18000" bIns="10800" anchor="ctr" anchorCtr="1">
            <a:spAutoFit/>
          </a:bodyPr>
          <a:lstStyle/>
          <a:p>
            <a:r>
              <a:rPr lang="en-US" sz="600" b="1" dirty="0" smtClean="0">
                <a:solidFill>
                  <a:schemeClr val="bg1"/>
                </a:solidFill>
              </a:rPr>
              <a:t>DOROHOI</a:t>
            </a:r>
            <a:endParaRPr lang="en-US" sz="600" b="1" dirty="0">
              <a:solidFill>
                <a:schemeClr val="bg1"/>
              </a:solidFill>
            </a:endParaRPr>
          </a:p>
          <a:p>
            <a:r>
              <a:rPr lang="en-US" sz="600" dirty="0" err="1">
                <a:solidFill>
                  <a:schemeClr val="bg1"/>
                </a:solidFill>
              </a:rPr>
              <a:t>Lungime</a:t>
            </a:r>
            <a:r>
              <a:rPr lang="en-US" sz="600" dirty="0">
                <a:solidFill>
                  <a:schemeClr val="bg1"/>
                </a:solidFill>
              </a:rPr>
              <a:t>: </a:t>
            </a:r>
            <a:r>
              <a:rPr lang="en-US" sz="600" dirty="0" smtClean="0">
                <a:solidFill>
                  <a:schemeClr val="bg1"/>
                </a:solidFill>
              </a:rPr>
              <a:t> 14 km</a:t>
            </a:r>
          </a:p>
          <a:p>
            <a:r>
              <a:rPr lang="en-US" sz="600" dirty="0" err="1" smtClean="0">
                <a:solidFill>
                  <a:schemeClr val="bg1"/>
                </a:solidFill>
              </a:rPr>
              <a:t>Stadiul</a:t>
            </a:r>
            <a:r>
              <a:rPr lang="en-US" sz="600" dirty="0" smtClean="0">
                <a:solidFill>
                  <a:schemeClr val="bg1"/>
                </a:solidFill>
              </a:rPr>
              <a:t> </a:t>
            </a:r>
            <a:r>
              <a:rPr lang="en-US" sz="600" dirty="0" err="1" smtClean="0">
                <a:solidFill>
                  <a:schemeClr val="bg1"/>
                </a:solidFill>
              </a:rPr>
              <a:t>atual</a:t>
            </a:r>
            <a:r>
              <a:rPr lang="en-US" sz="600" dirty="0" smtClean="0">
                <a:solidFill>
                  <a:schemeClr val="bg1"/>
                </a:solidFill>
              </a:rPr>
              <a:t>: </a:t>
            </a:r>
            <a:r>
              <a:rPr lang="en-US" sz="600" dirty="0" err="1" smtClean="0">
                <a:solidFill>
                  <a:schemeClr val="bg1"/>
                </a:solidFill>
              </a:rPr>
              <a:t>pregatire</a:t>
            </a:r>
            <a:r>
              <a:rPr lang="en-US" sz="600" dirty="0" smtClean="0">
                <a:solidFill>
                  <a:schemeClr val="bg1"/>
                </a:solidFill>
              </a:rPr>
              <a:t> </a:t>
            </a:r>
            <a:r>
              <a:rPr lang="en-US" sz="600" dirty="0" err="1" smtClean="0">
                <a:solidFill>
                  <a:schemeClr val="bg1"/>
                </a:solidFill>
              </a:rPr>
              <a:t>documentatie</a:t>
            </a:r>
            <a:r>
              <a:rPr lang="en-US" sz="600" dirty="0" smtClean="0">
                <a:solidFill>
                  <a:schemeClr val="bg1"/>
                </a:solidFill>
              </a:rPr>
              <a:t> </a:t>
            </a:r>
            <a:r>
              <a:rPr lang="en-US" sz="600" dirty="0" err="1" smtClean="0">
                <a:solidFill>
                  <a:schemeClr val="bg1"/>
                </a:solidFill>
              </a:rPr>
              <a:t>reactualizare</a:t>
            </a:r>
            <a:r>
              <a:rPr lang="en-US" sz="600" dirty="0" smtClean="0">
                <a:solidFill>
                  <a:schemeClr val="bg1"/>
                </a:solidFill>
              </a:rPr>
              <a:t> SF</a:t>
            </a:r>
          </a:p>
          <a:p>
            <a:r>
              <a:rPr lang="en-US" sz="600" dirty="0" err="1" smtClean="0">
                <a:solidFill>
                  <a:schemeClr val="bg1"/>
                </a:solidFill>
              </a:rPr>
              <a:t>Termen</a:t>
            </a:r>
            <a:r>
              <a:rPr lang="en-US" sz="600" dirty="0" smtClean="0">
                <a:solidFill>
                  <a:schemeClr val="bg1"/>
                </a:solidFill>
              </a:rPr>
              <a:t> </a:t>
            </a:r>
            <a:r>
              <a:rPr lang="en-US" sz="600" dirty="0" err="1" smtClean="0">
                <a:solidFill>
                  <a:schemeClr val="bg1"/>
                </a:solidFill>
              </a:rPr>
              <a:t>estimat</a:t>
            </a:r>
            <a:r>
              <a:rPr lang="en-US" sz="600" dirty="0" smtClean="0">
                <a:solidFill>
                  <a:schemeClr val="bg1"/>
                </a:solidFill>
              </a:rPr>
              <a:t> </a:t>
            </a:r>
            <a:r>
              <a:rPr lang="en-US" sz="600" dirty="0" err="1" smtClean="0">
                <a:solidFill>
                  <a:schemeClr val="bg1"/>
                </a:solidFill>
              </a:rPr>
              <a:t>incepere</a:t>
            </a:r>
            <a:r>
              <a:rPr lang="en-US" sz="600" dirty="0" smtClean="0">
                <a:solidFill>
                  <a:schemeClr val="bg1"/>
                </a:solidFill>
              </a:rPr>
              <a:t> </a:t>
            </a:r>
            <a:r>
              <a:rPr lang="en-US" sz="600" dirty="0" err="1" smtClean="0">
                <a:solidFill>
                  <a:schemeClr val="bg1"/>
                </a:solidFill>
              </a:rPr>
              <a:t>lucrari</a:t>
            </a:r>
            <a:r>
              <a:rPr lang="en-US" sz="600" dirty="0" smtClean="0">
                <a:solidFill>
                  <a:schemeClr val="bg1"/>
                </a:solidFill>
              </a:rPr>
              <a:t> : 2016</a:t>
            </a:r>
            <a:endParaRPr lang="en-US" sz="600" dirty="0">
              <a:solidFill>
                <a:schemeClr val="bg1"/>
              </a:solidFill>
            </a:endParaRPr>
          </a:p>
        </p:txBody>
      </p:sp>
      <p:sp>
        <p:nvSpPr>
          <p:cNvPr id="109" name="AutoShape 35"/>
          <p:cNvSpPr>
            <a:spLocks noChangeArrowheads="1"/>
          </p:cNvSpPr>
          <p:nvPr/>
        </p:nvSpPr>
        <p:spPr bwMode="auto">
          <a:xfrm>
            <a:off x="6858016" y="5929330"/>
            <a:ext cx="1500198" cy="553998"/>
          </a:xfrm>
          <a:prstGeom prst="wedgeRectCallout">
            <a:avLst>
              <a:gd name="adj1" fmla="val -119583"/>
              <a:gd name="adj2" fmla="val -106220"/>
            </a:avLst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anchor="ctr" anchorCtr="1">
            <a:spAutoFit/>
          </a:bodyPr>
          <a:lstStyle/>
          <a:p>
            <a:r>
              <a:rPr lang="en-US" sz="600" b="1" dirty="0" smtClean="0">
                <a:solidFill>
                  <a:sysClr val="windowText" lastClr="000000"/>
                </a:solidFill>
              </a:rPr>
              <a:t>L</a:t>
            </a:r>
            <a:r>
              <a:rPr lang="ro-RO" sz="600" b="1" dirty="0" smtClean="0">
                <a:solidFill>
                  <a:sysClr val="windowText" lastClr="000000"/>
                </a:solidFill>
              </a:rPr>
              <a:t>ă</a:t>
            </a:r>
            <a:r>
              <a:rPr lang="en-US" sz="600" b="1" dirty="0" err="1" smtClean="0">
                <a:solidFill>
                  <a:sysClr val="windowText" lastClr="000000"/>
                </a:solidFill>
              </a:rPr>
              <a:t>rgire</a:t>
            </a:r>
            <a:r>
              <a:rPr lang="en-US" sz="600" b="1" dirty="0" smtClean="0">
                <a:solidFill>
                  <a:sysClr val="windowText" lastClr="000000"/>
                </a:solidFill>
              </a:rPr>
              <a:t> </a:t>
            </a:r>
            <a:r>
              <a:rPr lang="en-US" sz="600" b="1" dirty="0">
                <a:solidFill>
                  <a:sysClr val="windowText" lastClr="000000"/>
                </a:solidFill>
              </a:rPr>
              <a:t>la 4 </a:t>
            </a:r>
            <a:r>
              <a:rPr lang="en-US" sz="600" b="1" dirty="0" err="1">
                <a:solidFill>
                  <a:sysClr val="windowText" lastClr="000000"/>
                </a:solidFill>
              </a:rPr>
              <a:t>benzi</a:t>
            </a:r>
            <a:r>
              <a:rPr lang="en-US" sz="600" b="1" dirty="0">
                <a:solidFill>
                  <a:sysClr val="windowText" lastClr="000000"/>
                </a:solidFill>
              </a:rPr>
              <a:t> </a:t>
            </a:r>
            <a:r>
              <a:rPr lang="en-US" sz="600" b="1" dirty="0" err="1">
                <a:solidFill>
                  <a:sysClr val="windowText" lastClr="000000"/>
                </a:solidFill>
              </a:rPr>
              <a:t>centura</a:t>
            </a:r>
            <a:r>
              <a:rPr lang="en-US" sz="600" b="1" dirty="0">
                <a:solidFill>
                  <a:sysClr val="windowText" lastClr="000000"/>
                </a:solidFill>
              </a:rPr>
              <a:t> </a:t>
            </a:r>
            <a:r>
              <a:rPr lang="en-US" sz="600" b="1" dirty="0" err="1" smtClean="0">
                <a:solidFill>
                  <a:sysClr val="windowText" lastClr="000000"/>
                </a:solidFill>
              </a:rPr>
              <a:t>Bucure</a:t>
            </a:r>
            <a:r>
              <a:rPr lang="ro-RO" sz="600" b="1" dirty="0" smtClean="0">
                <a:solidFill>
                  <a:sysClr val="windowText" lastClr="000000"/>
                </a:solidFill>
              </a:rPr>
              <a:t>ș</a:t>
            </a:r>
            <a:r>
              <a:rPr lang="en-US" sz="600" b="1" dirty="0" err="1" smtClean="0">
                <a:solidFill>
                  <a:sysClr val="windowText" lastClr="000000"/>
                </a:solidFill>
              </a:rPr>
              <a:t>ti</a:t>
            </a:r>
            <a:r>
              <a:rPr lang="en-US" sz="600" b="1" dirty="0" smtClean="0">
                <a:solidFill>
                  <a:sysClr val="windowText" lastClr="000000"/>
                </a:solidFill>
              </a:rPr>
              <a:t> </a:t>
            </a:r>
            <a:r>
              <a:rPr lang="en-US" sz="600" b="1" dirty="0" err="1">
                <a:solidFill>
                  <a:sysClr val="windowText" lastClr="000000"/>
                </a:solidFill>
              </a:rPr>
              <a:t>Sud</a:t>
            </a:r>
            <a:r>
              <a:rPr lang="en-US" sz="600" b="1" dirty="0">
                <a:solidFill>
                  <a:sysClr val="windowText" lastClr="000000"/>
                </a:solidFill>
              </a:rPr>
              <a:t> </a:t>
            </a:r>
            <a:r>
              <a:rPr lang="ro-RO" sz="600" b="1" dirty="0" smtClean="0">
                <a:solidFill>
                  <a:sysClr val="windowText" lastClr="000000"/>
                </a:solidFill>
              </a:rPr>
              <a:t>în</a:t>
            </a:r>
            <a:r>
              <a:rPr lang="en-US" sz="600" b="1" dirty="0" err="1" smtClean="0">
                <a:solidFill>
                  <a:sysClr val="windowText" lastClr="000000"/>
                </a:solidFill>
              </a:rPr>
              <a:t>tre</a:t>
            </a:r>
            <a:r>
              <a:rPr lang="en-US" sz="600" b="1" dirty="0" smtClean="0">
                <a:solidFill>
                  <a:sysClr val="windowText" lastClr="000000"/>
                </a:solidFill>
              </a:rPr>
              <a:t> </a:t>
            </a:r>
            <a:r>
              <a:rPr lang="en-US" sz="600" b="1" dirty="0">
                <a:solidFill>
                  <a:sysClr val="windowText" lastClr="000000"/>
                </a:solidFill>
              </a:rPr>
              <a:t>A1 </a:t>
            </a:r>
            <a:r>
              <a:rPr lang="ro-RO" sz="600" b="1" dirty="0" err="1" smtClean="0">
                <a:solidFill>
                  <a:sysClr val="windowText" lastClr="000000"/>
                </a:solidFill>
              </a:rPr>
              <a:t>ș</a:t>
            </a:r>
            <a:r>
              <a:rPr lang="en-US" sz="600" b="1" dirty="0" err="1" smtClean="0">
                <a:solidFill>
                  <a:sysClr val="windowText" lastClr="000000"/>
                </a:solidFill>
              </a:rPr>
              <a:t>i</a:t>
            </a:r>
            <a:r>
              <a:rPr lang="en-US" sz="600" b="1" dirty="0" smtClean="0">
                <a:solidFill>
                  <a:sysClr val="windowText" lastClr="000000"/>
                </a:solidFill>
              </a:rPr>
              <a:t> A2</a:t>
            </a:r>
          </a:p>
          <a:p>
            <a:r>
              <a:rPr lang="en-US" sz="600" b="1" dirty="0" err="1" smtClean="0">
                <a:solidFill>
                  <a:sysClr val="windowText" lastClr="000000"/>
                </a:solidFill>
              </a:rPr>
              <a:t>Lungime</a:t>
            </a:r>
            <a:r>
              <a:rPr lang="en-US" sz="600" b="1" dirty="0" smtClean="0">
                <a:solidFill>
                  <a:sysClr val="windowText" lastClr="000000"/>
                </a:solidFill>
              </a:rPr>
              <a:t>: 31,92 km</a:t>
            </a:r>
          </a:p>
          <a:p>
            <a:r>
              <a:rPr lang="en-US" sz="600" b="1" dirty="0" err="1" smtClean="0">
                <a:solidFill>
                  <a:sysClr val="windowText" lastClr="000000"/>
                </a:solidFill>
              </a:rPr>
              <a:t>Stadiul</a:t>
            </a:r>
            <a:r>
              <a:rPr lang="en-US" sz="600" b="1" dirty="0" smtClean="0">
                <a:solidFill>
                  <a:sysClr val="windowText" lastClr="000000"/>
                </a:solidFill>
              </a:rPr>
              <a:t> actual: </a:t>
            </a:r>
            <a:r>
              <a:rPr lang="en-US" sz="600" b="1" dirty="0" err="1" smtClean="0">
                <a:solidFill>
                  <a:sysClr val="windowText" lastClr="000000"/>
                </a:solidFill>
              </a:rPr>
              <a:t>reactualizare</a:t>
            </a:r>
            <a:r>
              <a:rPr lang="en-US" sz="600" b="1" dirty="0" smtClean="0">
                <a:solidFill>
                  <a:sysClr val="windowText" lastClr="000000"/>
                </a:solidFill>
              </a:rPr>
              <a:t> SF</a:t>
            </a:r>
          </a:p>
          <a:p>
            <a:r>
              <a:rPr lang="en-US" sz="600" b="1" dirty="0" err="1" smtClean="0">
                <a:solidFill>
                  <a:sysClr val="windowText" lastClr="000000"/>
                </a:solidFill>
              </a:rPr>
              <a:t>Termen</a:t>
            </a:r>
            <a:r>
              <a:rPr lang="en-US" sz="600" b="1" dirty="0" smtClean="0">
                <a:solidFill>
                  <a:sysClr val="windowText" lastClr="000000"/>
                </a:solidFill>
              </a:rPr>
              <a:t> </a:t>
            </a:r>
            <a:r>
              <a:rPr lang="en-US" sz="600" b="1" dirty="0" err="1" smtClean="0">
                <a:solidFill>
                  <a:sysClr val="windowText" lastClr="000000"/>
                </a:solidFill>
              </a:rPr>
              <a:t>estimat</a:t>
            </a:r>
            <a:r>
              <a:rPr lang="en-US" sz="600" b="1" dirty="0" smtClean="0">
                <a:solidFill>
                  <a:sysClr val="windowText" lastClr="000000"/>
                </a:solidFill>
              </a:rPr>
              <a:t> </a:t>
            </a:r>
            <a:r>
              <a:rPr lang="ro-RO" sz="600" b="1" dirty="0" smtClean="0">
                <a:solidFill>
                  <a:sysClr val="windowText" lastClr="000000"/>
                </a:solidFill>
              </a:rPr>
              <a:t>înc</a:t>
            </a:r>
            <a:r>
              <a:rPr lang="en-US" sz="600" b="1" dirty="0" err="1" smtClean="0">
                <a:solidFill>
                  <a:sysClr val="windowText" lastClr="000000"/>
                </a:solidFill>
              </a:rPr>
              <a:t>epere</a:t>
            </a:r>
            <a:r>
              <a:rPr lang="en-US" sz="600" b="1" dirty="0" smtClean="0">
                <a:solidFill>
                  <a:sysClr val="windowText" lastClr="000000"/>
                </a:solidFill>
              </a:rPr>
              <a:t> </a:t>
            </a:r>
            <a:r>
              <a:rPr lang="en-US" sz="600" b="1" dirty="0" err="1" smtClean="0">
                <a:solidFill>
                  <a:sysClr val="windowText" lastClr="000000"/>
                </a:solidFill>
              </a:rPr>
              <a:t>lucr</a:t>
            </a:r>
            <a:r>
              <a:rPr lang="ro-RO" sz="600" b="1" dirty="0" smtClean="0">
                <a:solidFill>
                  <a:sysClr val="windowText" lastClr="000000"/>
                </a:solidFill>
              </a:rPr>
              <a:t>ă</a:t>
            </a:r>
            <a:r>
              <a:rPr lang="en-US" sz="600" b="1" dirty="0" err="1" smtClean="0">
                <a:solidFill>
                  <a:sysClr val="windowText" lastClr="000000"/>
                </a:solidFill>
              </a:rPr>
              <a:t>ri</a:t>
            </a:r>
            <a:r>
              <a:rPr lang="en-US" sz="600" b="1" dirty="0" smtClean="0">
                <a:solidFill>
                  <a:sysClr val="windowText" lastClr="000000"/>
                </a:solidFill>
              </a:rPr>
              <a:t> -2015</a:t>
            </a:r>
            <a:endParaRPr lang="en-US" sz="600" b="1" dirty="0">
              <a:solidFill>
                <a:sysClr val="windowText" lastClr="000000"/>
              </a:solidFill>
            </a:endParaRPr>
          </a:p>
        </p:txBody>
      </p:sp>
      <p:sp>
        <p:nvSpPr>
          <p:cNvPr id="110" name="Oval 53"/>
          <p:cNvSpPr>
            <a:spLocks noChangeArrowheads="1"/>
          </p:cNvSpPr>
          <p:nvPr/>
        </p:nvSpPr>
        <p:spPr bwMode="auto">
          <a:xfrm>
            <a:off x="5749368" y="5525212"/>
            <a:ext cx="131763" cy="144462"/>
          </a:xfrm>
          <a:prstGeom prst="ellipse">
            <a:avLst/>
          </a:prstGeom>
          <a:noFill/>
          <a:ln w="57150" algn="ctr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 dirty="0"/>
          </a:p>
        </p:txBody>
      </p:sp>
      <p:pic>
        <p:nvPicPr>
          <p:cNvPr id="112" name="Picture 5" descr="C:\Users\adrian.olteanu\Desktop\identitate\foi_antet\logo_antet\logo_antet_MT.png"/>
          <p:cNvPicPr>
            <a:picLocks noChangeAspect="1" noChangeArrowheads="1"/>
          </p:cNvPicPr>
          <p:nvPr/>
        </p:nvPicPr>
        <p:blipFill>
          <a:blip r:embed="rId3" cstate="print"/>
          <a:srcRect r="75449"/>
          <a:stretch>
            <a:fillRect/>
          </a:stretch>
        </p:blipFill>
        <p:spPr bwMode="auto">
          <a:xfrm>
            <a:off x="428596" y="71414"/>
            <a:ext cx="642942" cy="597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5" name="Rectangle 114"/>
          <p:cNvSpPr/>
          <p:nvPr/>
        </p:nvSpPr>
        <p:spPr>
          <a:xfrm>
            <a:off x="132366" y="720096"/>
            <a:ext cx="1357322" cy="11715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600" b="1" dirty="0" smtClean="0"/>
              <a:t>MINISTERUL TRANSPORTURILOR</a:t>
            </a:r>
            <a:endParaRPr lang="en-US" sz="600" b="1" dirty="0"/>
          </a:p>
        </p:txBody>
      </p:sp>
      <p:sp>
        <p:nvSpPr>
          <p:cNvPr id="142" name="Rectangle 141"/>
          <p:cNvSpPr/>
          <p:nvPr/>
        </p:nvSpPr>
        <p:spPr>
          <a:xfrm>
            <a:off x="390496" y="6561818"/>
            <a:ext cx="500066" cy="1428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600" b="1" dirty="0" smtClean="0"/>
              <a:t>CNADNR </a:t>
            </a:r>
            <a:endParaRPr lang="en-US" sz="600" b="1" dirty="0"/>
          </a:p>
        </p:txBody>
      </p:sp>
      <p:pic>
        <p:nvPicPr>
          <p:cNvPr id="14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6076992"/>
            <a:ext cx="466493" cy="415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8" name="Rectangle 28"/>
          <p:cNvSpPr>
            <a:spLocks noChangeArrowheads="1"/>
          </p:cNvSpPr>
          <p:nvPr/>
        </p:nvSpPr>
        <p:spPr bwMode="auto">
          <a:xfrm rot="2462120">
            <a:off x="685800" y="5492882"/>
            <a:ext cx="1371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000" dirty="0">
                <a:latin typeface="Arial Unicode MS" pitchFamily="34" charset="-128"/>
              </a:rPr>
              <a:t>SERBIA</a:t>
            </a:r>
            <a:endParaRPr lang="ro-RO" sz="1000" dirty="0">
              <a:latin typeface="Arial Unicode MS" pitchFamily="34" charset="-128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7526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428860" y="214290"/>
            <a:ext cx="4143404" cy="3682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Proiecte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critice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AutoShape 46"/>
          <p:cNvSpPr>
            <a:spLocks noChangeArrowheads="1"/>
          </p:cNvSpPr>
          <p:nvPr/>
        </p:nvSpPr>
        <p:spPr bwMode="auto">
          <a:xfrm>
            <a:off x="3571868" y="1571612"/>
            <a:ext cx="1347787" cy="268032"/>
          </a:xfrm>
          <a:prstGeom prst="wedgeRectCallout">
            <a:avLst>
              <a:gd name="adj1" fmla="val 10711"/>
              <a:gd name="adj2" fmla="val -23500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 anchor="ctr" anchorCtr="1">
            <a:spAutoFit/>
          </a:bodyPr>
          <a:lstStyle/>
          <a:p>
            <a:pPr algn="ctr"/>
            <a:r>
              <a:rPr lang="en-GB" sz="800" dirty="0">
                <a:latin typeface="Arial" pitchFamily="34" charset="0"/>
              </a:rPr>
              <a:t>DN 18,  </a:t>
            </a:r>
            <a:r>
              <a:rPr lang="en-GB" sz="800" dirty="0" err="1">
                <a:latin typeface="Arial" pitchFamily="34" charset="0"/>
              </a:rPr>
              <a:t>Moisei–Iacobeni</a:t>
            </a:r>
            <a:r>
              <a:rPr lang="en-GB" sz="800" dirty="0">
                <a:latin typeface="Arial" pitchFamily="34" charset="0"/>
              </a:rPr>
              <a:t>, </a:t>
            </a:r>
          </a:p>
          <a:p>
            <a:pPr algn="ctr"/>
            <a:r>
              <a:rPr lang="en-GB" sz="800" dirty="0" err="1" smtClean="0">
                <a:latin typeface="Arial" pitchFamily="34" charset="0"/>
              </a:rPr>
              <a:t>Lungime</a:t>
            </a:r>
            <a:r>
              <a:rPr lang="en-GB" sz="800" dirty="0">
                <a:latin typeface="Arial" pitchFamily="34" charset="0"/>
              </a:rPr>
              <a:t>: 88,46 km</a:t>
            </a:r>
          </a:p>
        </p:txBody>
      </p:sp>
      <p:sp>
        <p:nvSpPr>
          <p:cNvPr id="16" name="Freeform 19"/>
          <p:cNvSpPr>
            <a:spLocks/>
          </p:cNvSpPr>
          <p:nvPr/>
        </p:nvSpPr>
        <p:spPr bwMode="auto">
          <a:xfrm>
            <a:off x="4241800" y="1000108"/>
            <a:ext cx="352425" cy="76200"/>
          </a:xfrm>
          <a:custGeom>
            <a:avLst/>
            <a:gdLst>
              <a:gd name="T0" fmla="*/ 0 w 243"/>
              <a:gd name="T1" fmla="*/ 0 h 165"/>
              <a:gd name="T2" fmla="*/ 2147483647 w 243"/>
              <a:gd name="T3" fmla="*/ 2147483647 h 165"/>
              <a:gd name="T4" fmla="*/ 2147483647 w 243"/>
              <a:gd name="T5" fmla="*/ 2147483647 h 165"/>
              <a:gd name="T6" fmla="*/ 2147483647 w 243"/>
              <a:gd name="T7" fmla="*/ 2147483647 h 165"/>
              <a:gd name="T8" fmla="*/ 2147483647 w 243"/>
              <a:gd name="T9" fmla="*/ 2147483647 h 165"/>
              <a:gd name="T10" fmla="*/ 2147483647 w 243"/>
              <a:gd name="T11" fmla="*/ 2147483647 h 165"/>
              <a:gd name="T12" fmla="*/ 2147483647 w 243"/>
              <a:gd name="T13" fmla="*/ 2147483647 h 16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43"/>
              <a:gd name="T22" fmla="*/ 0 h 165"/>
              <a:gd name="T23" fmla="*/ 243 w 243"/>
              <a:gd name="T24" fmla="*/ 165 h 16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43" h="165">
                <a:moveTo>
                  <a:pt x="0" y="0"/>
                </a:moveTo>
                <a:cubicBezTo>
                  <a:pt x="12" y="50"/>
                  <a:pt x="25" y="52"/>
                  <a:pt x="63" y="78"/>
                </a:cubicBezTo>
                <a:cubicBezTo>
                  <a:pt x="71" y="83"/>
                  <a:pt x="81" y="93"/>
                  <a:pt x="90" y="96"/>
                </a:cubicBezTo>
                <a:cubicBezTo>
                  <a:pt x="96" y="98"/>
                  <a:pt x="108" y="102"/>
                  <a:pt x="108" y="102"/>
                </a:cubicBezTo>
                <a:cubicBezTo>
                  <a:pt x="122" y="123"/>
                  <a:pt x="144" y="148"/>
                  <a:pt x="171" y="153"/>
                </a:cubicBezTo>
                <a:cubicBezTo>
                  <a:pt x="185" y="155"/>
                  <a:pt x="213" y="159"/>
                  <a:pt x="213" y="159"/>
                </a:cubicBezTo>
                <a:cubicBezTo>
                  <a:pt x="223" y="162"/>
                  <a:pt x="233" y="165"/>
                  <a:pt x="243" y="165"/>
                </a:cubicBezTo>
              </a:path>
            </a:pathLst>
          </a:cu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" name="Freeform 19"/>
          <p:cNvSpPr>
            <a:spLocks/>
          </p:cNvSpPr>
          <p:nvPr/>
        </p:nvSpPr>
        <p:spPr bwMode="auto">
          <a:xfrm rot="11774648">
            <a:off x="4529138" y="1130283"/>
            <a:ext cx="393700" cy="58738"/>
          </a:xfrm>
          <a:custGeom>
            <a:avLst/>
            <a:gdLst>
              <a:gd name="T0" fmla="*/ 0 w 243"/>
              <a:gd name="T1" fmla="*/ 0 h 165"/>
              <a:gd name="T2" fmla="*/ 2147483647 w 243"/>
              <a:gd name="T3" fmla="*/ 2147483647 h 165"/>
              <a:gd name="T4" fmla="*/ 2147483647 w 243"/>
              <a:gd name="T5" fmla="*/ 2147483647 h 165"/>
              <a:gd name="T6" fmla="*/ 2147483647 w 243"/>
              <a:gd name="T7" fmla="*/ 2147483647 h 165"/>
              <a:gd name="T8" fmla="*/ 2147483647 w 243"/>
              <a:gd name="T9" fmla="*/ 2147483647 h 165"/>
              <a:gd name="T10" fmla="*/ 2147483647 w 243"/>
              <a:gd name="T11" fmla="*/ 2147483647 h 165"/>
              <a:gd name="T12" fmla="*/ 2147483647 w 243"/>
              <a:gd name="T13" fmla="*/ 2147483647 h 16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43"/>
              <a:gd name="T22" fmla="*/ 0 h 165"/>
              <a:gd name="T23" fmla="*/ 243 w 243"/>
              <a:gd name="T24" fmla="*/ 165 h 16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43" h="165">
                <a:moveTo>
                  <a:pt x="0" y="0"/>
                </a:moveTo>
                <a:cubicBezTo>
                  <a:pt x="12" y="50"/>
                  <a:pt x="25" y="52"/>
                  <a:pt x="63" y="78"/>
                </a:cubicBezTo>
                <a:cubicBezTo>
                  <a:pt x="71" y="83"/>
                  <a:pt x="81" y="93"/>
                  <a:pt x="90" y="96"/>
                </a:cubicBezTo>
                <a:cubicBezTo>
                  <a:pt x="96" y="98"/>
                  <a:pt x="108" y="102"/>
                  <a:pt x="108" y="102"/>
                </a:cubicBezTo>
                <a:cubicBezTo>
                  <a:pt x="122" y="123"/>
                  <a:pt x="144" y="148"/>
                  <a:pt x="171" y="153"/>
                </a:cubicBezTo>
                <a:cubicBezTo>
                  <a:pt x="185" y="155"/>
                  <a:pt x="213" y="159"/>
                  <a:pt x="213" y="159"/>
                </a:cubicBezTo>
                <a:cubicBezTo>
                  <a:pt x="223" y="162"/>
                  <a:pt x="233" y="165"/>
                  <a:pt x="243" y="165"/>
                </a:cubicBezTo>
              </a:path>
            </a:pathLst>
          </a:cu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" name="Oval 50"/>
          <p:cNvSpPr>
            <a:spLocks noChangeArrowheads="1"/>
          </p:cNvSpPr>
          <p:nvPr/>
        </p:nvSpPr>
        <p:spPr bwMode="auto">
          <a:xfrm>
            <a:off x="3357554" y="34290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5609917" y="5500702"/>
            <a:ext cx="71438" cy="14287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AutoShape 46"/>
          <p:cNvSpPr>
            <a:spLocks noChangeArrowheads="1"/>
          </p:cNvSpPr>
          <p:nvPr/>
        </p:nvSpPr>
        <p:spPr bwMode="auto">
          <a:xfrm>
            <a:off x="4000496" y="5572140"/>
            <a:ext cx="857256" cy="268032"/>
          </a:xfrm>
          <a:prstGeom prst="wedgeRectCallout">
            <a:avLst>
              <a:gd name="adj1" fmla="val 137759"/>
              <a:gd name="adj2" fmla="val -54527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18000" tIns="10800" rIns="18000" bIns="10800">
            <a:spAutoFit/>
          </a:bodyPr>
          <a:lstStyle/>
          <a:p>
            <a:pPr algn="ctr"/>
            <a:r>
              <a:rPr lang="en-GB" sz="800" b="1" dirty="0" err="1" smtClean="0">
                <a:latin typeface="Arial" pitchFamily="34" charset="0"/>
              </a:rPr>
              <a:t>Pasaj</a:t>
            </a:r>
            <a:r>
              <a:rPr lang="en-GB" sz="800" b="1" dirty="0" smtClean="0">
                <a:latin typeface="Arial" pitchFamily="34" charset="0"/>
              </a:rPr>
              <a:t> DOMNESTI</a:t>
            </a:r>
            <a:endParaRPr lang="en-GB" sz="800" b="1" dirty="0">
              <a:latin typeface="Arial" pitchFamily="34" charset="0"/>
            </a:endParaRPr>
          </a:p>
        </p:txBody>
      </p:sp>
      <p:sp>
        <p:nvSpPr>
          <p:cNvPr id="28" name="Freeform 139"/>
          <p:cNvSpPr>
            <a:spLocks/>
          </p:cNvSpPr>
          <p:nvPr/>
        </p:nvSpPr>
        <p:spPr bwMode="auto">
          <a:xfrm>
            <a:off x="3400216" y="3467100"/>
            <a:ext cx="171450" cy="1181100"/>
          </a:xfrm>
          <a:custGeom>
            <a:avLst/>
            <a:gdLst>
              <a:gd name="T0" fmla="*/ 2147483647 w 99"/>
              <a:gd name="T1" fmla="*/ 2147483647 h 744"/>
              <a:gd name="T2" fmla="*/ 2147483647 w 99"/>
              <a:gd name="T3" fmla="*/ 2147483647 h 744"/>
              <a:gd name="T4" fmla="*/ 2147483647 w 99"/>
              <a:gd name="T5" fmla="*/ 2147483647 h 744"/>
              <a:gd name="T6" fmla="*/ 2147483647 w 99"/>
              <a:gd name="T7" fmla="*/ 2147483647 h 744"/>
              <a:gd name="T8" fmla="*/ 2147483647 w 99"/>
              <a:gd name="T9" fmla="*/ 2147483647 h 744"/>
              <a:gd name="T10" fmla="*/ 2147483647 w 99"/>
              <a:gd name="T11" fmla="*/ 2147483647 h 744"/>
              <a:gd name="T12" fmla="*/ 2147483647 w 99"/>
              <a:gd name="T13" fmla="*/ 2147483647 h 744"/>
              <a:gd name="T14" fmla="*/ 2147483647 w 99"/>
              <a:gd name="T15" fmla="*/ 2147483647 h 744"/>
              <a:gd name="T16" fmla="*/ 2147483647 w 99"/>
              <a:gd name="T17" fmla="*/ 2147483647 h 744"/>
              <a:gd name="T18" fmla="*/ 2147483647 w 99"/>
              <a:gd name="T19" fmla="*/ 2147483647 h 744"/>
              <a:gd name="T20" fmla="*/ 2147483647 w 99"/>
              <a:gd name="T21" fmla="*/ 2147483647 h 744"/>
              <a:gd name="T22" fmla="*/ 2147483647 w 99"/>
              <a:gd name="T23" fmla="*/ 2147483647 h 744"/>
              <a:gd name="T24" fmla="*/ 2147483647 w 99"/>
              <a:gd name="T25" fmla="*/ 2147483647 h 744"/>
              <a:gd name="T26" fmla="*/ 2147483647 w 99"/>
              <a:gd name="T27" fmla="*/ 2147483647 h 744"/>
              <a:gd name="T28" fmla="*/ 2147483647 w 99"/>
              <a:gd name="T29" fmla="*/ 2147483647 h 744"/>
              <a:gd name="T30" fmla="*/ 2147483647 w 99"/>
              <a:gd name="T31" fmla="*/ 2147483647 h 744"/>
              <a:gd name="T32" fmla="*/ 2147483647 w 99"/>
              <a:gd name="T33" fmla="*/ 0 h 74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99"/>
              <a:gd name="T52" fmla="*/ 0 h 744"/>
              <a:gd name="T53" fmla="*/ 99 w 99"/>
              <a:gd name="T54" fmla="*/ 744 h 744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99" h="744">
                <a:moveTo>
                  <a:pt x="23" y="744"/>
                </a:moveTo>
                <a:cubicBezTo>
                  <a:pt x="30" y="718"/>
                  <a:pt x="46" y="688"/>
                  <a:pt x="65" y="669"/>
                </a:cubicBezTo>
                <a:cubicBezTo>
                  <a:pt x="69" y="656"/>
                  <a:pt x="76" y="646"/>
                  <a:pt x="80" y="633"/>
                </a:cubicBezTo>
                <a:cubicBezTo>
                  <a:pt x="81" y="630"/>
                  <a:pt x="83" y="624"/>
                  <a:pt x="83" y="624"/>
                </a:cubicBezTo>
                <a:cubicBezTo>
                  <a:pt x="81" y="576"/>
                  <a:pt x="99" y="545"/>
                  <a:pt x="65" y="522"/>
                </a:cubicBezTo>
                <a:cubicBezTo>
                  <a:pt x="57" y="510"/>
                  <a:pt x="52" y="498"/>
                  <a:pt x="44" y="486"/>
                </a:cubicBezTo>
                <a:cubicBezTo>
                  <a:pt x="39" y="436"/>
                  <a:pt x="55" y="383"/>
                  <a:pt x="26" y="339"/>
                </a:cubicBezTo>
                <a:cubicBezTo>
                  <a:pt x="32" y="316"/>
                  <a:pt x="43" y="310"/>
                  <a:pt x="59" y="294"/>
                </a:cubicBezTo>
                <a:cubicBezTo>
                  <a:pt x="54" y="268"/>
                  <a:pt x="55" y="260"/>
                  <a:pt x="35" y="240"/>
                </a:cubicBezTo>
                <a:cubicBezTo>
                  <a:pt x="27" y="232"/>
                  <a:pt x="23" y="222"/>
                  <a:pt x="17" y="213"/>
                </a:cubicBezTo>
                <a:cubicBezTo>
                  <a:pt x="15" y="210"/>
                  <a:pt x="11" y="204"/>
                  <a:pt x="11" y="204"/>
                </a:cubicBezTo>
                <a:cubicBezTo>
                  <a:pt x="26" y="193"/>
                  <a:pt x="21" y="183"/>
                  <a:pt x="35" y="174"/>
                </a:cubicBezTo>
                <a:cubicBezTo>
                  <a:pt x="42" y="164"/>
                  <a:pt x="44" y="156"/>
                  <a:pt x="53" y="147"/>
                </a:cubicBezTo>
                <a:cubicBezTo>
                  <a:pt x="47" y="130"/>
                  <a:pt x="33" y="112"/>
                  <a:pt x="20" y="99"/>
                </a:cubicBezTo>
                <a:cubicBezTo>
                  <a:pt x="16" y="86"/>
                  <a:pt x="19" y="80"/>
                  <a:pt x="26" y="69"/>
                </a:cubicBezTo>
                <a:cubicBezTo>
                  <a:pt x="20" y="52"/>
                  <a:pt x="16" y="42"/>
                  <a:pt x="5" y="27"/>
                </a:cubicBezTo>
                <a:cubicBezTo>
                  <a:pt x="2" y="17"/>
                  <a:pt x="0" y="8"/>
                  <a:pt x="8" y="0"/>
                </a:cubicBezTo>
              </a:path>
            </a:pathLst>
          </a:cu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AutoShape 140"/>
          <p:cNvSpPr>
            <a:spLocks noChangeAspect="1" noChangeArrowheads="1"/>
          </p:cNvSpPr>
          <p:nvPr/>
        </p:nvSpPr>
        <p:spPr bwMode="auto">
          <a:xfrm>
            <a:off x="1200136" y="4038600"/>
            <a:ext cx="1371600" cy="391143"/>
          </a:xfrm>
          <a:prstGeom prst="wedgeRectCallout">
            <a:avLst>
              <a:gd name="adj1" fmla="val 113773"/>
              <a:gd name="adj2" fmla="val -8715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 anchor="ctr" anchorCtr="1">
            <a:spAutoFit/>
          </a:bodyPr>
          <a:lstStyle/>
          <a:p>
            <a:pPr algn="ctr"/>
            <a:r>
              <a:rPr lang="en-GB" sz="800" dirty="0">
                <a:latin typeface="Arial" pitchFamily="34" charset="0"/>
              </a:rPr>
              <a:t> DN 67C, </a:t>
            </a:r>
            <a:r>
              <a:rPr lang="en-GB" sz="800" dirty="0" err="1" smtClean="0">
                <a:latin typeface="Arial" pitchFamily="34" charset="0"/>
              </a:rPr>
              <a:t>Benge</a:t>
            </a:r>
            <a:r>
              <a:rPr lang="ro-RO" sz="800" dirty="0" smtClean="0">
                <a:latin typeface="Arial" pitchFamily="34" charset="0"/>
              </a:rPr>
              <a:t>ș</a:t>
            </a:r>
            <a:r>
              <a:rPr lang="en-GB" sz="800" dirty="0" err="1" smtClean="0">
                <a:latin typeface="Arial" pitchFamily="34" charset="0"/>
              </a:rPr>
              <a:t>ti–Sebe</a:t>
            </a:r>
            <a:r>
              <a:rPr lang="ro-RO" sz="800" dirty="0" smtClean="0">
                <a:latin typeface="Arial" pitchFamily="34" charset="0"/>
              </a:rPr>
              <a:t>ș</a:t>
            </a:r>
            <a:r>
              <a:rPr lang="en-GB" sz="800" dirty="0" smtClean="0">
                <a:latin typeface="Arial" pitchFamily="34" charset="0"/>
              </a:rPr>
              <a:t>, </a:t>
            </a:r>
            <a:endParaRPr lang="en-GB" sz="800" dirty="0">
              <a:latin typeface="Arial" pitchFamily="34" charset="0"/>
            </a:endParaRPr>
          </a:p>
          <a:p>
            <a:pPr algn="ctr"/>
            <a:r>
              <a:rPr lang="en-GB" sz="800" dirty="0" err="1">
                <a:latin typeface="Arial" pitchFamily="34" charset="0"/>
              </a:rPr>
              <a:t>km 0+000-km 148+414</a:t>
            </a:r>
          </a:p>
          <a:p>
            <a:pPr algn="ctr"/>
            <a:r>
              <a:rPr lang="en-GB" sz="800" dirty="0" err="1">
                <a:latin typeface="Arial" pitchFamily="34" charset="0"/>
              </a:rPr>
              <a:t>Lungime: 142,62 km</a:t>
            </a:r>
          </a:p>
        </p:txBody>
      </p:sp>
      <p:sp>
        <p:nvSpPr>
          <p:cNvPr id="30" name="AutoShape 32"/>
          <p:cNvSpPr>
            <a:spLocks noChangeArrowheads="1"/>
          </p:cNvSpPr>
          <p:nvPr/>
        </p:nvSpPr>
        <p:spPr bwMode="auto">
          <a:xfrm>
            <a:off x="142844" y="2214554"/>
            <a:ext cx="1073150" cy="391143"/>
          </a:xfrm>
          <a:prstGeom prst="wedgeRectCallout">
            <a:avLst>
              <a:gd name="adj1" fmla="val 54057"/>
              <a:gd name="adj2" fmla="val 145278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 anchor="ctr" anchorCtr="1">
            <a:spAutoFit/>
          </a:bodyPr>
          <a:lstStyle/>
          <a:p>
            <a:pPr algn="ctr"/>
            <a:r>
              <a:rPr lang="en-US" sz="800" dirty="0" err="1">
                <a:latin typeface="Arial" pitchFamily="34" charset="0"/>
              </a:rPr>
              <a:t>Pasaj</a:t>
            </a:r>
            <a:r>
              <a:rPr lang="en-US" sz="800" dirty="0">
                <a:latin typeface="Arial" pitchFamily="34" charset="0"/>
              </a:rPr>
              <a:t> </a:t>
            </a:r>
            <a:r>
              <a:rPr lang="en-US" sz="800" dirty="0" err="1">
                <a:latin typeface="Arial" pitchFamily="34" charset="0"/>
              </a:rPr>
              <a:t>denivelat</a:t>
            </a:r>
            <a:r>
              <a:rPr lang="en-US" sz="800" dirty="0">
                <a:latin typeface="Arial" pitchFamily="34" charset="0"/>
              </a:rPr>
              <a:t> </a:t>
            </a:r>
            <a:r>
              <a:rPr lang="en-US" sz="800" dirty="0" err="1">
                <a:latin typeface="Arial" pitchFamily="34" charset="0"/>
              </a:rPr>
              <a:t>pe</a:t>
            </a:r>
            <a:r>
              <a:rPr lang="en-US" sz="800" dirty="0">
                <a:latin typeface="Arial" pitchFamily="34" charset="0"/>
              </a:rPr>
              <a:t> VO Arad, (DN 7) </a:t>
            </a:r>
            <a:r>
              <a:rPr lang="en-US" sz="800" dirty="0" err="1">
                <a:latin typeface="Arial" pitchFamily="34" charset="0"/>
              </a:rPr>
              <a:t>peste</a:t>
            </a:r>
            <a:r>
              <a:rPr lang="en-US" sz="800" dirty="0">
                <a:latin typeface="Arial" pitchFamily="34" charset="0"/>
              </a:rPr>
              <a:t> CF Arad </a:t>
            </a:r>
            <a:r>
              <a:rPr lang="en-US" sz="800" dirty="0" smtClean="0">
                <a:latin typeface="Arial" pitchFamily="34" charset="0"/>
              </a:rPr>
              <a:t>– </a:t>
            </a:r>
            <a:r>
              <a:rPr lang="en-US" sz="800" dirty="0" err="1" smtClean="0">
                <a:latin typeface="Arial" pitchFamily="34" charset="0"/>
              </a:rPr>
              <a:t>Bucure</a:t>
            </a:r>
            <a:r>
              <a:rPr lang="ro-RO" sz="800" dirty="0" smtClean="0">
                <a:latin typeface="Arial" pitchFamily="34" charset="0"/>
              </a:rPr>
              <a:t>ș</a:t>
            </a:r>
            <a:r>
              <a:rPr lang="en-US" sz="800" dirty="0" err="1" smtClean="0">
                <a:latin typeface="Arial" pitchFamily="34" charset="0"/>
              </a:rPr>
              <a:t>ti</a:t>
            </a:r>
            <a:r>
              <a:rPr lang="en-US" sz="800" dirty="0" smtClean="0">
                <a:latin typeface="Arial" pitchFamily="34" charset="0"/>
              </a:rPr>
              <a:t> </a:t>
            </a:r>
            <a:endParaRPr lang="ro-RO" sz="800" dirty="0">
              <a:latin typeface="Arial" pitchFamily="34" charset="0"/>
            </a:endParaRPr>
          </a:p>
        </p:txBody>
      </p:sp>
      <p:sp>
        <p:nvSpPr>
          <p:cNvPr id="31" name="Oval 37"/>
          <p:cNvSpPr>
            <a:spLocks noChangeArrowheads="1"/>
          </p:cNvSpPr>
          <p:nvPr/>
        </p:nvSpPr>
        <p:spPr bwMode="auto">
          <a:xfrm>
            <a:off x="1293813" y="2927350"/>
            <a:ext cx="82550" cy="76200"/>
          </a:xfrm>
          <a:prstGeom prst="ellipse">
            <a:avLst/>
          </a:prstGeom>
          <a:solidFill>
            <a:srgbClr val="FF0000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32" name="AutoShape 38"/>
          <p:cNvSpPr>
            <a:spLocks noChangeArrowheads="1"/>
          </p:cNvSpPr>
          <p:nvPr/>
        </p:nvSpPr>
        <p:spPr bwMode="auto">
          <a:xfrm>
            <a:off x="1643042" y="2857496"/>
            <a:ext cx="1073150" cy="391143"/>
          </a:xfrm>
          <a:prstGeom prst="wedgeRectCallout">
            <a:avLst>
              <a:gd name="adj1" fmla="val -77515"/>
              <a:gd name="adj2" fmla="val -212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 anchor="ctr" anchorCtr="1">
            <a:spAutoFit/>
          </a:bodyPr>
          <a:lstStyle/>
          <a:p>
            <a:pPr algn="ctr"/>
            <a:r>
              <a:rPr lang="en-US" sz="800" dirty="0" err="1">
                <a:latin typeface="Arial" pitchFamily="34" charset="0"/>
              </a:rPr>
              <a:t>Pasaj</a:t>
            </a:r>
            <a:r>
              <a:rPr lang="en-US" sz="800" dirty="0">
                <a:latin typeface="Arial" pitchFamily="34" charset="0"/>
              </a:rPr>
              <a:t> </a:t>
            </a:r>
            <a:r>
              <a:rPr lang="en-US" sz="800" dirty="0" err="1">
                <a:latin typeface="Arial" pitchFamily="34" charset="0"/>
              </a:rPr>
              <a:t>denivelat</a:t>
            </a:r>
            <a:r>
              <a:rPr lang="en-US" sz="800" dirty="0">
                <a:latin typeface="Arial" pitchFamily="34" charset="0"/>
              </a:rPr>
              <a:t> </a:t>
            </a:r>
            <a:r>
              <a:rPr lang="en-US" sz="800" dirty="0" err="1">
                <a:latin typeface="Arial" pitchFamily="34" charset="0"/>
              </a:rPr>
              <a:t>pe</a:t>
            </a:r>
            <a:r>
              <a:rPr lang="en-US" sz="800" dirty="0">
                <a:latin typeface="Arial" pitchFamily="34" charset="0"/>
              </a:rPr>
              <a:t> VO Arad, </a:t>
            </a:r>
            <a:r>
              <a:rPr lang="en-US" sz="800" dirty="0" err="1">
                <a:latin typeface="Arial" pitchFamily="34" charset="0"/>
              </a:rPr>
              <a:t>peste</a:t>
            </a:r>
            <a:r>
              <a:rPr lang="en-US" sz="800" dirty="0">
                <a:latin typeface="Arial" pitchFamily="34" charset="0"/>
              </a:rPr>
              <a:t> CF Brad – CF </a:t>
            </a:r>
            <a:r>
              <a:rPr lang="en-US" sz="800" dirty="0" err="1">
                <a:latin typeface="Arial" pitchFamily="34" charset="0"/>
              </a:rPr>
              <a:t>Curtici</a:t>
            </a:r>
            <a:r>
              <a:rPr lang="en-US" sz="800" dirty="0">
                <a:latin typeface="Arial" pitchFamily="34" charset="0"/>
              </a:rPr>
              <a:t> – DJ 709B </a:t>
            </a:r>
            <a:endParaRPr lang="ro-RO" sz="800" dirty="0">
              <a:latin typeface="Arial" pitchFamily="34" charset="0"/>
            </a:endParaRPr>
          </a:p>
        </p:txBody>
      </p:sp>
      <p:sp>
        <p:nvSpPr>
          <p:cNvPr id="33" name="Oval 37"/>
          <p:cNvSpPr>
            <a:spLocks noChangeArrowheads="1"/>
          </p:cNvSpPr>
          <p:nvPr/>
        </p:nvSpPr>
        <p:spPr bwMode="auto">
          <a:xfrm>
            <a:off x="1202725" y="2928934"/>
            <a:ext cx="82550" cy="76200"/>
          </a:xfrm>
          <a:prstGeom prst="ellipse">
            <a:avLst/>
          </a:prstGeom>
          <a:solidFill>
            <a:srgbClr val="FF0000"/>
          </a:solidFill>
          <a:ln w="1905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34" name="AutoShape 19"/>
          <p:cNvSpPr>
            <a:spLocks noChangeArrowheads="1"/>
          </p:cNvSpPr>
          <p:nvPr/>
        </p:nvSpPr>
        <p:spPr bwMode="auto">
          <a:xfrm>
            <a:off x="5143504" y="1571612"/>
            <a:ext cx="1285884" cy="237255"/>
          </a:xfrm>
          <a:prstGeom prst="wedgeRectCallout">
            <a:avLst>
              <a:gd name="adj1" fmla="val 28800"/>
              <a:gd name="adj2" fmla="val -289466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 lIns="18000" tIns="10800" rIns="18000" bIns="10800" anchor="ctr" anchorCtr="1">
            <a:spAutoFit/>
          </a:bodyPr>
          <a:lstStyle/>
          <a:p>
            <a:pPr algn="ctr"/>
            <a:r>
              <a:rPr lang="en-US" sz="700" dirty="0" err="1">
                <a:latin typeface="Arial" pitchFamily="34" charset="0"/>
              </a:rPr>
              <a:t>Varianta</a:t>
            </a:r>
            <a:r>
              <a:rPr lang="en-US" sz="700" dirty="0">
                <a:latin typeface="Arial" pitchFamily="34" charset="0"/>
              </a:rPr>
              <a:t> de </a:t>
            </a:r>
            <a:r>
              <a:rPr lang="en-US" sz="700" dirty="0" err="1">
                <a:latin typeface="Arial" pitchFamily="34" charset="0"/>
              </a:rPr>
              <a:t>Ocolire</a:t>
            </a:r>
            <a:r>
              <a:rPr lang="en-US" sz="700" dirty="0">
                <a:latin typeface="Arial" pitchFamily="34" charset="0"/>
              </a:rPr>
              <a:t> </a:t>
            </a:r>
            <a:r>
              <a:rPr lang="en-US" sz="700" dirty="0" err="1">
                <a:latin typeface="Arial" pitchFamily="34" charset="0"/>
              </a:rPr>
              <a:t>Suceava</a:t>
            </a:r>
            <a:endParaRPr lang="en-US" sz="700" dirty="0">
              <a:latin typeface="Arial" pitchFamily="34" charset="0"/>
            </a:endParaRPr>
          </a:p>
          <a:p>
            <a:pPr algn="ctr"/>
            <a:r>
              <a:rPr lang="en-US" sz="700" dirty="0" err="1">
                <a:latin typeface="Arial" pitchFamily="34" charset="0"/>
              </a:rPr>
              <a:t>Lungime</a:t>
            </a:r>
            <a:r>
              <a:rPr lang="en-US" sz="700" dirty="0">
                <a:latin typeface="Arial" pitchFamily="34" charset="0"/>
              </a:rPr>
              <a:t>: 12,43 </a:t>
            </a:r>
            <a:r>
              <a:rPr lang="en-US" sz="700" dirty="0" smtClean="0">
                <a:latin typeface="Arial" pitchFamily="34" charset="0"/>
              </a:rPr>
              <a:t>km</a:t>
            </a:r>
            <a:endParaRPr lang="en-US" sz="700" dirty="0">
              <a:latin typeface="Arial" pitchFamily="34" charset="0"/>
            </a:endParaRPr>
          </a:p>
        </p:txBody>
      </p:sp>
      <p:sp>
        <p:nvSpPr>
          <p:cNvPr id="35" name="AutoShape 42"/>
          <p:cNvSpPr>
            <a:spLocks noChangeArrowheads="1"/>
          </p:cNvSpPr>
          <p:nvPr/>
        </p:nvSpPr>
        <p:spPr bwMode="auto">
          <a:xfrm>
            <a:off x="3357554" y="4857760"/>
            <a:ext cx="1624010" cy="637364"/>
          </a:xfrm>
          <a:prstGeom prst="wedgeRectCallout">
            <a:avLst>
              <a:gd name="adj1" fmla="val 92603"/>
              <a:gd name="adj2" fmla="val 42588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 lIns="18000" tIns="10800" rIns="18000" bIns="10800" anchor="ctr" anchorCtr="1">
            <a:spAutoFit/>
          </a:bodyPr>
          <a:lstStyle/>
          <a:p>
            <a:r>
              <a:rPr lang="it-IT" sz="800" dirty="0">
                <a:latin typeface="Arial" pitchFamily="34" charset="0"/>
              </a:rPr>
              <a:t>Modernizarea centurii rutiere a municipiului </a:t>
            </a:r>
            <a:r>
              <a:rPr lang="it-IT" sz="800" dirty="0" smtClean="0">
                <a:latin typeface="Arial" pitchFamily="34" charset="0"/>
              </a:rPr>
              <a:t>Bucure</a:t>
            </a:r>
            <a:r>
              <a:rPr lang="ro-RO" sz="800" dirty="0" smtClean="0">
                <a:latin typeface="Arial" pitchFamily="34" charset="0"/>
              </a:rPr>
              <a:t>ș</a:t>
            </a:r>
            <a:r>
              <a:rPr lang="it-IT" sz="800" dirty="0" smtClean="0">
                <a:latin typeface="Arial" pitchFamily="34" charset="0"/>
              </a:rPr>
              <a:t>ti </a:t>
            </a:r>
            <a:r>
              <a:rPr lang="ro-RO" sz="800" dirty="0" smtClean="0">
                <a:latin typeface="Arial" pitchFamily="34" charset="0"/>
              </a:rPr>
              <a:t>î</a:t>
            </a:r>
            <a:r>
              <a:rPr lang="it-IT" sz="800" dirty="0" smtClean="0">
                <a:latin typeface="Arial" pitchFamily="34" charset="0"/>
              </a:rPr>
              <a:t>ntre </a:t>
            </a:r>
            <a:r>
              <a:rPr lang="it-IT" sz="800" dirty="0">
                <a:latin typeface="Arial" pitchFamily="34" charset="0"/>
              </a:rPr>
              <a:t>A1 - DN 7 </a:t>
            </a:r>
            <a:r>
              <a:rPr lang="ro-RO" sz="800" dirty="0" smtClean="0">
                <a:latin typeface="Arial" pitchFamily="34" charset="0"/>
              </a:rPr>
              <a:t>ș</a:t>
            </a:r>
            <a:r>
              <a:rPr lang="it-IT" sz="800" dirty="0" smtClean="0">
                <a:latin typeface="Arial" pitchFamily="34" charset="0"/>
              </a:rPr>
              <a:t>i </a:t>
            </a:r>
            <a:r>
              <a:rPr lang="it-IT" sz="800" dirty="0">
                <a:latin typeface="Arial" pitchFamily="34" charset="0"/>
              </a:rPr>
              <a:t>DN </a:t>
            </a:r>
            <a:r>
              <a:rPr lang="it-IT" sz="800" dirty="0" smtClean="0">
                <a:latin typeface="Arial" pitchFamily="34" charset="0"/>
              </a:rPr>
              <a:t>2-A2:Sec</a:t>
            </a:r>
            <a:r>
              <a:rPr lang="ro-RO" sz="800" dirty="0" smtClean="0">
                <a:latin typeface="Arial" pitchFamily="34" charset="0"/>
              </a:rPr>
              <a:t>ț</a:t>
            </a:r>
            <a:r>
              <a:rPr lang="it-IT" sz="800" dirty="0" smtClean="0">
                <a:latin typeface="Arial" pitchFamily="34" charset="0"/>
              </a:rPr>
              <a:t>iunea </a:t>
            </a:r>
            <a:r>
              <a:rPr lang="it-IT" sz="800" dirty="0">
                <a:latin typeface="Arial" pitchFamily="34" charset="0"/>
              </a:rPr>
              <a:t>A1- DN 7</a:t>
            </a:r>
            <a:endParaRPr lang="en-US" sz="800" dirty="0">
              <a:latin typeface="Arial" pitchFamily="34" charset="0"/>
            </a:endParaRPr>
          </a:p>
          <a:p>
            <a:r>
              <a:rPr lang="en-US" sz="800" dirty="0" err="1">
                <a:latin typeface="Arial" pitchFamily="34" charset="0"/>
              </a:rPr>
              <a:t>Lungime</a:t>
            </a:r>
            <a:r>
              <a:rPr lang="en-US" sz="800" dirty="0">
                <a:latin typeface="Arial" pitchFamily="34" charset="0"/>
              </a:rPr>
              <a:t>: 8,695 </a:t>
            </a:r>
            <a:r>
              <a:rPr lang="en-US" sz="800" dirty="0" smtClean="0">
                <a:latin typeface="Arial" pitchFamily="34" charset="0"/>
              </a:rPr>
              <a:t>km</a:t>
            </a:r>
            <a:endParaRPr lang="en-US" sz="800" dirty="0">
              <a:latin typeface="Arial" pitchFamily="34" charset="0"/>
            </a:endParaRPr>
          </a:p>
        </p:txBody>
      </p:sp>
      <p:sp>
        <p:nvSpPr>
          <p:cNvPr id="36" name="AutoShape 45"/>
          <p:cNvSpPr>
            <a:spLocks noChangeArrowheads="1"/>
          </p:cNvSpPr>
          <p:nvPr/>
        </p:nvSpPr>
        <p:spPr bwMode="auto">
          <a:xfrm>
            <a:off x="6429388" y="4714884"/>
            <a:ext cx="1643074" cy="637364"/>
          </a:xfrm>
          <a:prstGeom prst="wedgeRectCallout">
            <a:avLst>
              <a:gd name="adj1" fmla="val -78696"/>
              <a:gd name="adj2" fmla="val 69591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 lIns="18000" tIns="10800" rIns="18000" bIns="10800" anchor="ctr" anchorCtr="1">
            <a:spAutoFit/>
          </a:bodyPr>
          <a:lstStyle/>
          <a:p>
            <a:r>
              <a:rPr lang="it-IT" sz="800" dirty="0">
                <a:latin typeface="Arial" pitchFamily="34" charset="0"/>
              </a:rPr>
              <a:t>Modernizarea centurii rutiere a municipiului </a:t>
            </a:r>
            <a:r>
              <a:rPr lang="it-IT" sz="800" dirty="0" smtClean="0">
                <a:latin typeface="Arial" pitchFamily="34" charset="0"/>
              </a:rPr>
              <a:t>Bucure</a:t>
            </a:r>
            <a:r>
              <a:rPr lang="ro-RO" sz="800" dirty="0" smtClean="0">
                <a:latin typeface="Arial" pitchFamily="34" charset="0"/>
              </a:rPr>
              <a:t>ș</a:t>
            </a:r>
            <a:r>
              <a:rPr lang="it-IT" sz="800" dirty="0" smtClean="0">
                <a:latin typeface="Arial" pitchFamily="34" charset="0"/>
              </a:rPr>
              <a:t>ti </a:t>
            </a:r>
            <a:r>
              <a:rPr lang="ro-RO" sz="800" dirty="0" smtClean="0">
                <a:latin typeface="Arial" pitchFamily="34" charset="0"/>
              </a:rPr>
              <a:t>î</a:t>
            </a:r>
            <a:r>
              <a:rPr lang="it-IT" sz="800" dirty="0" smtClean="0">
                <a:latin typeface="Arial" pitchFamily="34" charset="0"/>
              </a:rPr>
              <a:t>ntre </a:t>
            </a:r>
            <a:r>
              <a:rPr lang="it-IT" sz="800" dirty="0">
                <a:latin typeface="Arial" pitchFamily="34" charset="0"/>
              </a:rPr>
              <a:t>A1 - DN 7 </a:t>
            </a:r>
            <a:r>
              <a:rPr lang="ro-RO" sz="800" dirty="0" smtClean="0">
                <a:latin typeface="Arial" pitchFamily="34" charset="0"/>
              </a:rPr>
              <a:t>ș</a:t>
            </a:r>
            <a:r>
              <a:rPr lang="it-IT" sz="800" dirty="0" smtClean="0">
                <a:latin typeface="Arial" pitchFamily="34" charset="0"/>
              </a:rPr>
              <a:t>i </a:t>
            </a:r>
            <a:r>
              <a:rPr lang="it-IT" sz="800" dirty="0">
                <a:latin typeface="Arial" pitchFamily="34" charset="0"/>
              </a:rPr>
              <a:t>DN </a:t>
            </a:r>
            <a:r>
              <a:rPr lang="it-IT" sz="800" dirty="0" smtClean="0">
                <a:latin typeface="Arial" pitchFamily="34" charset="0"/>
              </a:rPr>
              <a:t>2-A2:Sec</a:t>
            </a:r>
            <a:r>
              <a:rPr lang="ro-RO" sz="800" dirty="0" smtClean="0">
                <a:latin typeface="Arial" pitchFamily="34" charset="0"/>
              </a:rPr>
              <a:t>ț</a:t>
            </a:r>
            <a:r>
              <a:rPr lang="it-IT" sz="800" dirty="0" smtClean="0">
                <a:latin typeface="Arial" pitchFamily="34" charset="0"/>
              </a:rPr>
              <a:t>iunea </a:t>
            </a:r>
            <a:r>
              <a:rPr lang="it-IT" sz="800" dirty="0">
                <a:latin typeface="Arial" pitchFamily="34" charset="0"/>
              </a:rPr>
              <a:t>DN 2 – A2</a:t>
            </a:r>
            <a:endParaRPr lang="en-US" sz="800" dirty="0">
              <a:latin typeface="Arial" pitchFamily="34" charset="0"/>
            </a:endParaRPr>
          </a:p>
          <a:p>
            <a:r>
              <a:rPr lang="en-US" sz="800" dirty="0" err="1">
                <a:latin typeface="Arial" pitchFamily="34" charset="0"/>
              </a:rPr>
              <a:t>Lungime</a:t>
            </a:r>
            <a:r>
              <a:rPr lang="en-US" sz="800" dirty="0">
                <a:latin typeface="Arial" pitchFamily="34" charset="0"/>
              </a:rPr>
              <a:t>: 11,45 </a:t>
            </a:r>
            <a:r>
              <a:rPr lang="en-US" sz="800" dirty="0" smtClean="0">
                <a:latin typeface="Arial" pitchFamily="34" charset="0"/>
              </a:rPr>
              <a:t>km</a:t>
            </a:r>
            <a:endParaRPr lang="en-US" sz="800" dirty="0">
              <a:latin typeface="Arial" pitchFamily="34" charset="0"/>
            </a:endParaRPr>
          </a:p>
        </p:txBody>
      </p:sp>
      <p:sp>
        <p:nvSpPr>
          <p:cNvPr id="37" name="Oval 23"/>
          <p:cNvSpPr>
            <a:spLocks noChangeArrowheads="1"/>
          </p:cNvSpPr>
          <p:nvPr/>
        </p:nvSpPr>
        <p:spPr bwMode="auto">
          <a:xfrm>
            <a:off x="6096001" y="853944"/>
            <a:ext cx="119074" cy="157146"/>
          </a:xfrm>
          <a:prstGeom prst="ellipse">
            <a:avLst/>
          </a:prstGeom>
          <a:solidFill>
            <a:schemeClr val="accent1"/>
          </a:solidFill>
          <a:ln w="508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38" name="Oval 24"/>
          <p:cNvSpPr>
            <a:spLocks noChangeArrowheads="1"/>
          </p:cNvSpPr>
          <p:nvPr/>
        </p:nvSpPr>
        <p:spPr bwMode="auto">
          <a:xfrm>
            <a:off x="5715008" y="5357826"/>
            <a:ext cx="233363" cy="215900"/>
          </a:xfrm>
          <a:prstGeom prst="ellipse">
            <a:avLst/>
          </a:prstGeom>
          <a:solidFill>
            <a:schemeClr val="accent1"/>
          </a:solidFill>
          <a:ln w="508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39" name="AutoShape 35"/>
          <p:cNvSpPr>
            <a:spLocks noChangeArrowheads="1"/>
          </p:cNvSpPr>
          <p:nvPr/>
        </p:nvSpPr>
        <p:spPr bwMode="auto">
          <a:xfrm>
            <a:off x="5143504" y="6143644"/>
            <a:ext cx="1447800" cy="391143"/>
          </a:xfrm>
          <a:prstGeom prst="wedgeRectCallout">
            <a:avLst>
              <a:gd name="adj1" fmla="val -3939"/>
              <a:gd name="adj2" fmla="val -191928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lIns="18000" tIns="10800" rIns="18000" bIns="10800" anchor="ctr" anchorCtr="1">
            <a:spAutoFit/>
          </a:bodyPr>
          <a:lstStyle/>
          <a:p>
            <a:r>
              <a:rPr lang="en-US" sz="800" dirty="0" smtClean="0">
                <a:latin typeface="Arial" pitchFamily="34" charset="0"/>
              </a:rPr>
              <a:t>L</a:t>
            </a:r>
            <a:r>
              <a:rPr lang="ro-RO" sz="800" dirty="0" smtClean="0">
                <a:latin typeface="Arial" pitchFamily="34" charset="0"/>
              </a:rPr>
              <a:t>ă</a:t>
            </a:r>
            <a:r>
              <a:rPr lang="en-US" sz="800" dirty="0" err="1" smtClean="0">
                <a:latin typeface="Arial" pitchFamily="34" charset="0"/>
              </a:rPr>
              <a:t>rgire</a:t>
            </a:r>
            <a:r>
              <a:rPr lang="en-US" sz="800" dirty="0" smtClean="0">
                <a:latin typeface="Arial" pitchFamily="34" charset="0"/>
              </a:rPr>
              <a:t> </a:t>
            </a:r>
            <a:r>
              <a:rPr lang="en-US" sz="800" dirty="0">
                <a:latin typeface="Arial" pitchFamily="34" charset="0"/>
              </a:rPr>
              <a:t>la 4 </a:t>
            </a:r>
            <a:r>
              <a:rPr lang="en-US" sz="800" dirty="0" err="1">
                <a:latin typeface="Arial" pitchFamily="34" charset="0"/>
              </a:rPr>
              <a:t>benzi</a:t>
            </a:r>
            <a:r>
              <a:rPr lang="en-US" sz="800" dirty="0">
                <a:latin typeface="Arial" pitchFamily="34" charset="0"/>
              </a:rPr>
              <a:t> </a:t>
            </a:r>
            <a:r>
              <a:rPr lang="en-US" sz="800" dirty="0" err="1">
                <a:latin typeface="Arial" pitchFamily="34" charset="0"/>
              </a:rPr>
              <a:t>centura</a:t>
            </a:r>
            <a:r>
              <a:rPr lang="en-US" sz="800" dirty="0">
                <a:latin typeface="Arial" pitchFamily="34" charset="0"/>
              </a:rPr>
              <a:t> </a:t>
            </a:r>
            <a:r>
              <a:rPr lang="en-US" sz="800" dirty="0" err="1" smtClean="0">
                <a:latin typeface="Arial" pitchFamily="34" charset="0"/>
              </a:rPr>
              <a:t>Bucure</a:t>
            </a:r>
            <a:r>
              <a:rPr lang="ro-RO" sz="800" dirty="0" smtClean="0">
                <a:latin typeface="Arial" pitchFamily="34" charset="0"/>
              </a:rPr>
              <a:t>ș</a:t>
            </a:r>
            <a:r>
              <a:rPr lang="en-US" sz="800" dirty="0" err="1" smtClean="0">
                <a:latin typeface="Arial" pitchFamily="34" charset="0"/>
              </a:rPr>
              <a:t>ti</a:t>
            </a:r>
            <a:r>
              <a:rPr lang="en-US" sz="800" dirty="0" smtClean="0">
                <a:latin typeface="Arial" pitchFamily="34" charset="0"/>
              </a:rPr>
              <a:t> </a:t>
            </a:r>
            <a:r>
              <a:rPr lang="en-US" sz="800" dirty="0" err="1">
                <a:latin typeface="Arial" pitchFamily="34" charset="0"/>
              </a:rPr>
              <a:t>Sud</a:t>
            </a:r>
            <a:r>
              <a:rPr lang="en-US" sz="800" dirty="0">
                <a:latin typeface="Arial" pitchFamily="34" charset="0"/>
              </a:rPr>
              <a:t> </a:t>
            </a:r>
            <a:r>
              <a:rPr lang="ro-RO" sz="800" dirty="0" smtClean="0">
                <a:latin typeface="Arial" pitchFamily="34" charset="0"/>
              </a:rPr>
              <a:t>î</a:t>
            </a:r>
            <a:r>
              <a:rPr lang="en-US" sz="800" dirty="0" err="1" smtClean="0">
                <a:latin typeface="Arial" pitchFamily="34" charset="0"/>
              </a:rPr>
              <a:t>ntre</a:t>
            </a:r>
            <a:r>
              <a:rPr lang="en-US" sz="800" dirty="0" smtClean="0">
                <a:latin typeface="Arial" pitchFamily="34" charset="0"/>
              </a:rPr>
              <a:t> </a:t>
            </a:r>
            <a:r>
              <a:rPr lang="en-US" sz="800" dirty="0">
                <a:latin typeface="Arial" pitchFamily="34" charset="0"/>
              </a:rPr>
              <a:t>A1 </a:t>
            </a:r>
            <a:r>
              <a:rPr lang="ro-RO" sz="800" dirty="0" smtClean="0">
                <a:latin typeface="Arial" pitchFamily="34" charset="0"/>
              </a:rPr>
              <a:t>ș</a:t>
            </a:r>
            <a:r>
              <a:rPr lang="en-US" sz="800" dirty="0" err="1" smtClean="0">
                <a:latin typeface="Arial" pitchFamily="34" charset="0"/>
              </a:rPr>
              <a:t>i</a:t>
            </a:r>
            <a:r>
              <a:rPr lang="en-US" sz="800" dirty="0" smtClean="0">
                <a:latin typeface="Arial" pitchFamily="34" charset="0"/>
              </a:rPr>
              <a:t> A2</a:t>
            </a:r>
          </a:p>
          <a:p>
            <a:r>
              <a:rPr lang="en-US" sz="800" dirty="0" err="1" smtClean="0">
                <a:latin typeface="Arial" pitchFamily="34" charset="0"/>
              </a:rPr>
              <a:t>Lungime</a:t>
            </a:r>
            <a:r>
              <a:rPr lang="en-US" sz="800" dirty="0" smtClean="0">
                <a:latin typeface="Arial" pitchFamily="34" charset="0"/>
              </a:rPr>
              <a:t>: 31,92 km</a:t>
            </a:r>
            <a:endParaRPr lang="en-US" sz="800" dirty="0">
              <a:latin typeface="Arial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7215206" y="5500702"/>
            <a:ext cx="214314" cy="7143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AutoShape 46"/>
          <p:cNvSpPr>
            <a:spLocks noChangeArrowheads="1"/>
          </p:cNvSpPr>
          <p:nvPr/>
        </p:nvSpPr>
        <p:spPr bwMode="auto">
          <a:xfrm>
            <a:off x="7000892" y="5966815"/>
            <a:ext cx="857256" cy="391143"/>
          </a:xfrm>
          <a:prstGeom prst="wedgeRectCallout">
            <a:avLst>
              <a:gd name="adj1" fmla="val -14833"/>
              <a:gd name="adj2" fmla="val -156399"/>
            </a:avLst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18000" tIns="10800" rIns="18000" bIns="10800">
            <a:spAutoFit/>
          </a:bodyPr>
          <a:lstStyle/>
          <a:p>
            <a:pPr algn="ctr"/>
            <a:r>
              <a:rPr lang="en-GB" sz="800" b="1" dirty="0" smtClean="0">
                <a:latin typeface="Arial" pitchFamily="34" charset="0"/>
              </a:rPr>
              <a:t>STA</a:t>
            </a:r>
            <a:r>
              <a:rPr lang="ro-RO" sz="800" b="1" dirty="0" smtClean="0">
                <a:latin typeface="Arial" pitchFamily="34" charset="0"/>
              </a:rPr>
              <a:t>Ț</a:t>
            </a:r>
            <a:r>
              <a:rPr lang="en-GB" sz="800" b="1" dirty="0" smtClean="0">
                <a:latin typeface="Arial" pitchFamily="34" charset="0"/>
              </a:rPr>
              <a:t>IA DE TAXARE FETE</a:t>
            </a:r>
            <a:r>
              <a:rPr lang="ro-RO" sz="800" b="1" dirty="0" smtClean="0">
                <a:latin typeface="Arial" pitchFamily="34" charset="0"/>
              </a:rPr>
              <a:t>Ș</a:t>
            </a:r>
            <a:r>
              <a:rPr lang="en-GB" sz="800" b="1" dirty="0" smtClean="0">
                <a:latin typeface="Arial" pitchFamily="34" charset="0"/>
              </a:rPr>
              <a:t>TI</a:t>
            </a:r>
            <a:endParaRPr lang="en-GB" sz="800" b="1" dirty="0">
              <a:latin typeface="Arial" pitchFamily="34" charset="0"/>
            </a:endParaRPr>
          </a:p>
        </p:txBody>
      </p:sp>
      <p:sp>
        <p:nvSpPr>
          <p:cNvPr id="42" name="AutoShape 81"/>
          <p:cNvSpPr>
            <a:spLocks noChangeAspect="1" noChangeArrowheads="1"/>
          </p:cNvSpPr>
          <p:nvPr/>
        </p:nvSpPr>
        <p:spPr bwMode="auto">
          <a:xfrm>
            <a:off x="142844" y="1643050"/>
            <a:ext cx="1357322" cy="391143"/>
          </a:xfrm>
          <a:prstGeom prst="wedgeRectCallout">
            <a:avLst>
              <a:gd name="adj1" fmla="val 86413"/>
              <a:gd name="adj2" fmla="val 7462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 lIns="18000" tIns="10800" rIns="18000" bIns="10800" anchor="ctr" anchorCtr="1">
            <a:spAutoFit/>
          </a:bodyPr>
          <a:lstStyle/>
          <a:p>
            <a:r>
              <a:rPr lang="en-GB" sz="800" dirty="0">
                <a:latin typeface="Arial" pitchFamily="34" charset="0"/>
              </a:rPr>
              <a:t>DN 76, </a:t>
            </a:r>
            <a:r>
              <a:rPr lang="en-GB" sz="800" dirty="0" err="1" smtClean="0">
                <a:latin typeface="Arial" pitchFamily="34" charset="0"/>
              </a:rPr>
              <a:t>Beiu</a:t>
            </a:r>
            <a:r>
              <a:rPr lang="ro-RO" sz="800" dirty="0" smtClean="0">
                <a:latin typeface="Arial" pitchFamily="34" charset="0"/>
              </a:rPr>
              <a:t>ș</a:t>
            </a:r>
            <a:r>
              <a:rPr lang="en-GB" sz="800" dirty="0" smtClean="0">
                <a:latin typeface="Arial" pitchFamily="34" charset="0"/>
              </a:rPr>
              <a:t> </a:t>
            </a:r>
            <a:r>
              <a:rPr lang="en-GB" sz="800" dirty="0">
                <a:latin typeface="Arial" pitchFamily="34" charset="0"/>
              </a:rPr>
              <a:t>– Oradea, </a:t>
            </a:r>
          </a:p>
          <a:p>
            <a:r>
              <a:rPr lang="en-GB" sz="800" dirty="0">
                <a:latin typeface="Arial" pitchFamily="34" charset="0"/>
              </a:rPr>
              <a:t>km 133+660 – 184+390</a:t>
            </a:r>
          </a:p>
          <a:p>
            <a:r>
              <a:rPr lang="en-GB" sz="800" dirty="0" err="1">
                <a:latin typeface="Arial" pitchFamily="34" charset="0"/>
              </a:rPr>
              <a:t>Lungime</a:t>
            </a:r>
            <a:r>
              <a:rPr lang="en-GB" sz="800" dirty="0">
                <a:latin typeface="Arial" pitchFamily="34" charset="0"/>
              </a:rPr>
              <a:t>: 50,73 </a:t>
            </a:r>
            <a:r>
              <a:rPr lang="en-GB" sz="800" dirty="0" smtClean="0">
                <a:latin typeface="Arial" pitchFamily="34" charset="0"/>
              </a:rPr>
              <a:t>km</a:t>
            </a:r>
          </a:p>
        </p:txBody>
      </p:sp>
      <p:sp>
        <p:nvSpPr>
          <p:cNvPr id="43" name="AutoShape 83"/>
          <p:cNvSpPr>
            <a:spLocks noChangeAspect="1" noChangeArrowheads="1"/>
          </p:cNvSpPr>
          <p:nvPr/>
        </p:nvSpPr>
        <p:spPr bwMode="auto">
          <a:xfrm>
            <a:off x="1214414" y="4643446"/>
            <a:ext cx="1357322" cy="514253"/>
          </a:xfrm>
          <a:prstGeom prst="wedgeRectCallout">
            <a:avLst>
              <a:gd name="adj1" fmla="val 96605"/>
              <a:gd name="adj2" fmla="val -8412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square" lIns="18000" tIns="10800" rIns="18000" bIns="10800" anchor="ctr" anchorCtr="1">
            <a:spAutoFit/>
          </a:bodyPr>
          <a:lstStyle/>
          <a:p>
            <a:r>
              <a:rPr lang="en-GB" sz="800" dirty="0">
                <a:latin typeface="Arial" pitchFamily="34" charset="0"/>
              </a:rPr>
              <a:t>DN 66, </a:t>
            </a:r>
            <a:r>
              <a:rPr lang="en-GB" sz="800" dirty="0" err="1" smtClean="0">
                <a:latin typeface="Arial" pitchFamily="34" charset="0"/>
              </a:rPr>
              <a:t>Bumbe</a:t>
            </a:r>
            <a:r>
              <a:rPr lang="ro-RO" sz="800" dirty="0" smtClean="0">
                <a:latin typeface="Arial" pitchFamily="34" charset="0"/>
              </a:rPr>
              <a:t>ș</a:t>
            </a:r>
            <a:r>
              <a:rPr lang="en-GB" sz="800" dirty="0" err="1" smtClean="0">
                <a:latin typeface="Arial" pitchFamily="34" charset="0"/>
              </a:rPr>
              <a:t>ti</a:t>
            </a:r>
            <a:r>
              <a:rPr lang="en-GB" sz="800" dirty="0" smtClean="0">
                <a:latin typeface="Arial" pitchFamily="34" charset="0"/>
              </a:rPr>
              <a:t> </a:t>
            </a:r>
            <a:r>
              <a:rPr lang="en-GB" sz="800" dirty="0" err="1">
                <a:latin typeface="Arial" pitchFamily="34" charset="0"/>
              </a:rPr>
              <a:t>Jiu</a:t>
            </a:r>
            <a:r>
              <a:rPr lang="en-GB" sz="800" dirty="0">
                <a:latin typeface="Arial" pitchFamily="34" charset="0"/>
              </a:rPr>
              <a:t> – </a:t>
            </a:r>
            <a:r>
              <a:rPr lang="en-GB" sz="800" dirty="0" smtClean="0">
                <a:latin typeface="Arial" pitchFamily="34" charset="0"/>
              </a:rPr>
              <a:t>Petro</a:t>
            </a:r>
            <a:r>
              <a:rPr lang="ro-RO" sz="800" dirty="0" smtClean="0">
                <a:latin typeface="Arial" pitchFamily="34" charset="0"/>
              </a:rPr>
              <a:t>ș</a:t>
            </a:r>
            <a:r>
              <a:rPr lang="en-GB" sz="800" dirty="0" err="1" smtClean="0">
                <a:latin typeface="Arial" pitchFamily="34" charset="0"/>
              </a:rPr>
              <a:t>ani</a:t>
            </a:r>
            <a:r>
              <a:rPr lang="en-GB" sz="800" dirty="0">
                <a:latin typeface="Arial" pitchFamily="34" charset="0"/>
              </a:rPr>
              <a:t>, </a:t>
            </a:r>
          </a:p>
          <a:p>
            <a:r>
              <a:rPr lang="en-GB" sz="800" dirty="0">
                <a:latin typeface="Arial" pitchFamily="34" charset="0"/>
              </a:rPr>
              <a:t>Km 93+500 – 131+000</a:t>
            </a:r>
          </a:p>
          <a:p>
            <a:r>
              <a:rPr lang="en-GB" sz="800" dirty="0" err="1">
                <a:latin typeface="Arial" pitchFamily="34" charset="0"/>
              </a:rPr>
              <a:t>Lungime</a:t>
            </a:r>
            <a:r>
              <a:rPr lang="en-GB" sz="800" dirty="0">
                <a:latin typeface="Arial" pitchFamily="34" charset="0"/>
              </a:rPr>
              <a:t>: 32,50 </a:t>
            </a:r>
            <a:r>
              <a:rPr lang="en-GB" sz="800" dirty="0" smtClean="0">
                <a:latin typeface="Arial" pitchFamily="34" charset="0"/>
              </a:rPr>
              <a:t>km</a:t>
            </a:r>
          </a:p>
        </p:txBody>
      </p:sp>
      <p:sp>
        <p:nvSpPr>
          <p:cNvPr id="44" name="Freeform 85"/>
          <p:cNvSpPr>
            <a:spLocks/>
          </p:cNvSpPr>
          <p:nvPr/>
        </p:nvSpPr>
        <p:spPr bwMode="auto">
          <a:xfrm>
            <a:off x="3163889" y="4244980"/>
            <a:ext cx="28575" cy="323850"/>
          </a:xfrm>
          <a:custGeom>
            <a:avLst/>
            <a:gdLst>
              <a:gd name="T0" fmla="*/ 2147483647 w 18"/>
              <a:gd name="T1" fmla="*/ 2147483647 h 204"/>
              <a:gd name="T2" fmla="*/ 2147483647 w 18"/>
              <a:gd name="T3" fmla="*/ 0 h 204"/>
              <a:gd name="T4" fmla="*/ 0 60000 65536"/>
              <a:gd name="T5" fmla="*/ 0 60000 65536"/>
              <a:gd name="T6" fmla="*/ 0 w 18"/>
              <a:gd name="T7" fmla="*/ 0 h 204"/>
              <a:gd name="T8" fmla="*/ 18 w 18"/>
              <a:gd name="T9" fmla="*/ 204 h 20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8" h="204">
                <a:moveTo>
                  <a:pt x="14" y="204"/>
                </a:moveTo>
                <a:cubicBezTo>
                  <a:pt x="0" y="133"/>
                  <a:pt x="18" y="68"/>
                  <a:pt x="18" y="0"/>
                </a:cubicBezTo>
              </a:path>
            </a:pathLst>
          </a:cu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Oval 37"/>
          <p:cNvSpPr>
            <a:spLocks noChangeArrowheads="1"/>
          </p:cNvSpPr>
          <p:nvPr/>
        </p:nvSpPr>
        <p:spPr bwMode="auto">
          <a:xfrm>
            <a:off x="3149602" y="416878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46" name="Freeform 45"/>
          <p:cNvSpPr/>
          <p:nvPr/>
        </p:nvSpPr>
        <p:spPr>
          <a:xfrm>
            <a:off x="1843087" y="1824038"/>
            <a:ext cx="270404" cy="428625"/>
          </a:xfrm>
          <a:custGeom>
            <a:avLst/>
            <a:gdLst>
              <a:gd name="connsiteX0" fmla="*/ 263525 w 270404"/>
              <a:gd name="connsiteY0" fmla="*/ 428625 h 428625"/>
              <a:gd name="connsiteX1" fmla="*/ 250825 w 270404"/>
              <a:gd name="connsiteY1" fmla="*/ 304800 h 428625"/>
              <a:gd name="connsiteX2" fmla="*/ 146050 w 270404"/>
              <a:gd name="connsiteY2" fmla="*/ 203200 h 428625"/>
              <a:gd name="connsiteX3" fmla="*/ 0 w 270404"/>
              <a:gd name="connsiteY3" fmla="*/ 0 h 42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0404" h="428625">
                <a:moveTo>
                  <a:pt x="263525" y="428625"/>
                </a:moveTo>
                <a:cubicBezTo>
                  <a:pt x="266964" y="385498"/>
                  <a:pt x="270404" y="342371"/>
                  <a:pt x="250825" y="304800"/>
                </a:cubicBezTo>
                <a:cubicBezTo>
                  <a:pt x="231246" y="267229"/>
                  <a:pt x="187854" y="254000"/>
                  <a:pt x="146050" y="203200"/>
                </a:cubicBezTo>
                <a:cubicBezTo>
                  <a:pt x="104246" y="152400"/>
                  <a:pt x="52123" y="76200"/>
                  <a:pt x="0" y="0"/>
                </a:cubicBezTo>
              </a:path>
            </a:pathLst>
          </a:custGeom>
          <a:noFill/>
          <a:ln w="635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Oval 37"/>
          <p:cNvSpPr>
            <a:spLocks noChangeArrowheads="1"/>
          </p:cNvSpPr>
          <p:nvPr/>
        </p:nvSpPr>
        <p:spPr bwMode="auto">
          <a:xfrm>
            <a:off x="3138480" y="4572011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48" name="Rectangle 23"/>
          <p:cNvSpPr>
            <a:spLocks noChangeArrowheads="1"/>
          </p:cNvSpPr>
          <p:nvPr/>
        </p:nvSpPr>
        <p:spPr bwMode="auto">
          <a:xfrm>
            <a:off x="2824150" y="4181421"/>
            <a:ext cx="285752" cy="13023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500" b="1" dirty="0" err="1" smtClean="0">
                <a:latin typeface="Calibri" pitchFamily="34" charset="0"/>
              </a:rPr>
              <a:t>Petrosani</a:t>
            </a:r>
            <a:endParaRPr lang="en-US" sz="500" b="1" dirty="0">
              <a:latin typeface="Calibri" pitchFamily="34" charset="0"/>
            </a:endParaRPr>
          </a:p>
        </p:txBody>
      </p:sp>
      <p:sp>
        <p:nvSpPr>
          <p:cNvPr id="50" name="Freeform 49"/>
          <p:cNvSpPr/>
          <p:nvPr/>
        </p:nvSpPr>
        <p:spPr>
          <a:xfrm>
            <a:off x="4019550" y="3949700"/>
            <a:ext cx="158750" cy="577850"/>
          </a:xfrm>
          <a:custGeom>
            <a:avLst/>
            <a:gdLst>
              <a:gd name="connsiteX0" fmla="*/ 158750 w 158750"/>
              <a:gd name="connsiteY0" fmla="*/ 577850 h 577850"/>
              <a:gd name="connsiteX1" fmla="*/ 146050 w 158750"/>
              <a:gd name="connsiteY1" fmla="*/ 501650 h 577850"/>
              <a:gd name="connsiteX2" fmla="*/ 95250 w 158750"/>
              <a:gd name="connsiteY2" fmla="*/ 406400 h 577850"/>
              <a:gd name="connsiteX3" fmla="*/ 50800 w 158750"/>
              <a:gd name="connsiteY3" fmla="*/ 304800 h 577850"/>
              <a:gd name="connsiteX4" fmla="*/ 44450 w 158750"/>
              <a:gd name="connsiteY4" fmla="*/ 184150 h 577850"/>
              <a:gd name="connsiteX5" fmla="*/ 0 w 158750"/>
              <a:gd name="connsiteY5" fmla="*/ 0 h 57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750" h="577850">
                <a:moveTo>
                  <a:pt x="158750" y="577850"/>
                </a:moveTo>
                <a:cubicBezTo>
                  <a:pt x="154517" y="552450"/>
                  <a:pt x="156633" y="530225"/>
                  <a:pt x="146050" y="501650"/>
                </a:cubicBezTo>
                <a:cubicBezTo>
                  <a:pt x="135467" y="473075"/>
                  <a:pt x="111125" y="439208"/>
                  <a:pt x="95250" y="406400"/>
                </a:cubicBezTo>
                <a:cubicBezTo>
                  <a:pt x="79375" y="373592"/>
                  <a:pt x="59267" y="341842"/>
                  <a:pt x="50800" y="304800"/>
                </a:cubicBezTo>
                <a:cubicBezTo>
                  <a:pt x="42333" y="267758"/>
                  <a:pt x="52917" y="234950"/>
                  <a:pt x="44450" y="184150"/>
                </a:cubicBezTo>
                <a:cubicBezTo>
                  <a:pt x="35983" y="133350"/>
                  <a:pt x="17991" y="66675"/>
                  <a:pt x="0" y="0"/>
                </a:cubicBezTo>
              </a:path>
            </a:pathLst>
          </a:cu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5270500" y="4095750"/>
            <a:ext cx="38100" cy="120650"/>
          </a:xfrm>
          <a:custGeom>
            <a:avLst/>
            <a:gdLst>
              <a:gd name="connsiteX0" fmla="*/ 0 w 38100"/>
              <a:gd name="connsiteY0" fmla="*/ 120650 h 120650"/>
              <a:gd name="connsiteX1" fmla="*/ 31750 w 38100"/>
              <a:gd name="connsiteY1" fmla="*/ 0 h 120650"/>
              <a:gd name="connsiteX2" fmla="*/ 31750 w 38100"/>
              <a:gd name="connsiteY2" fmla="*/ 0 h 120650"/>
              <a:gd name="connsiteX3" fmla="*/ 38100 w 38100"/>
              <a:gd name="connsiteY3" fmla="*/ 0 h 12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" h="120650">
                <a:moveTo>
                  <a:pt x="0" y="120650"/>
                </a:moveTo>
                <a:lnTo>
                  <a:pt x="31750" y="0"/>
                </a:lnTo>
                <a:lnTo>
                  <a:pt x="31750" y="0"/>
                </a:lnTo>
                <a:lnTo>
                  <a:pt x="38100" y="0"/>
                </a:lnTo>
              </a:path>
            </a:pathLst>
          </a:cu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AutoShape 140"/>
          <p:cNvSpPr>
            <a:spLocks noChangeAspect="1" noChangeArrowheads="1"/>
          </p:cNvSpPr>
          <p:nvPr/>
        </p:nvSpPr>
        <p:spPr bwMode="auto">
          <a:xfrm>
            <a:off x="5786446" y="2857496"/>
            <a:ext cx="1500198" cy="637364"/>
          </a:xfrm>
          <a:prstGeom prst="wedgeRectCallout">
            <a:avLst>
              <a:gd name="adj1" fmla="val -81049"/>
              <a:gd name="adj2" fmla="val 153159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" tIns="10800" rIns="18000" bIns="10800" anchor="ctr" anchorCtr="1">
            <a:spAutoFit/>
          </a:bodyPr>
          <a:lstStyle/>
          <a:p>
            <a:r>
              <a:rPr lang="en-US" sz="800" b="1" dirty="0" err="1" smtClean="0"/>
              <a:t>Proiectare</a:t>
            </a:r>
            <a:r>
              <a:rPr lang="en-US" sz="800" b="1" dirty="0" smtClean="0"/>
              <a:t> </a:t>
            </a:r>
            <a:r>
              <a:rPr lang="ro-RO" sz="800" b="1" dirty="0" err="1" smtClean="0"/>
              <a:t>ș</a:t>
            </a:r>
            <a:r>
              <a:rPr lang="en-US" sz="800" b="1" dirty="0" err="1" smtClean="0"/>
              <a:t>i</a:t>
            </a:r>
            <a:r>
              <a:rPr lang="en-US" sz="800" b="1" dirty="0" smtClean="0"/>
              <a:t> </a:t>
            </a:r>
            <a:r>
              <a:rPr lang="en-US" sz="800" b="1" dirty="0" err="1" smtClean="0"/>
              <a:t>execu</a:t>
            </a:r>
            <a:r>
              <a:rPr lang="ro-RO" sz="800" b="1" dirty="0" smtClean="0"/>
              <a:t>ț</a:t>
            </a:r>
            <a:r>
              <a:rPr lang="en-US" sz="800" b="1" dirty="0" err="1" smtClean="0"/>
              <a:t>ie</a:t>
            </a:r>
            <a:r>
              <a:rPr lang="en-US" sz="800" b="1" dirty="0" smtClean="0"/>
              <a:t> a </a:t>
            </a:r>
            <a:r>
              <a:rPr lang="en-US" sz="800" b="1" dirty="0" err="1" smtClean="0"/>
              <a:t>unor</a:t>
            </a:r>
            <a:r>
              <a:rPr lang="en-US" sz="800" b="1" dirty="0" smtClean="0"/>
              <a:t> </a:t>
            </a:r>
            <a:r>
              <a:rPr lang="en-US" sz="800" b="1" dirty="0" err="1" smtClean="0"/>
              <a:t>sectoare</a:t>
            </a:r>
            <a:r>
              <a:rPr lang="en-US" sz="800" b="1" dirty="0" smtClean="0"/>
              <a:t> de drum </a:t>
            </a:r>
            <a:r>
              <a:rPr lang="en-US" sz="800" b="1" dirty="0" err="1" smtClean="0"/>
              <a:t>pentru</a:t>
            </a:r>
            <a:r>
              <a:rPr lang="en-US" sz="800" b="1" dirty="0" smtClean="0"/>
              <a:t> </a:t>
            </a:r>
            <a:r>
              <a:rPr lang="en-US" sz="800" b="1" dirty="0" err="1" smtClean="0"/>
              <a:t>asigurarea</a:t>
            </a:r>
            <a:r>
              <a:rPr lang="en-US" sz="800" b="1" dirty="0" smtClean="0"/>
              <a:t> </a:t>
            </a:r>
            <a:r>
              <a:rPr lang="en-US" sz="800" b="1" dirty="0" err="1" smtClean="0"/>
              <a:t>unei</a:t>
            </a:r>
            <a:r>
              <a:rPr lang="en-US" sz="800" b="1" dirty="0" smtClean="0"/>
              <a:t> </a:t>
            </a:r>
            <a:r>
              <a:rPr lang="en-US" sz="800" b="1" dirty="0" err="1" smtClean="0"/>
              <a:t>benzi</a:t>
            </a:r>
            <a:r>
              <a:rPr lang="en-US" sz="800" b="1" dirty="0" smtClean="0"/>
              <a:t> </a:t>
            </a:r>
            <a:r>
              <a:rPr lang="en-US" sz="800" b="1" dirty="0" err="1" smtClean="0"/>
              <a:t>suplimentare</a:t>
            </a:r>
            <a:r>
              <a:rPr lang="en-US" sz="800" b="1" dirty="0" smtClean="0"/>
              <a:t> </a:t>
            </a:r>
            <a:r>
              <a:rPr lang="ro-RO" sz="800" b="1" dirty="0" err="1" smtClean="0"/>
              <a:t>î</a:t>
            </a:r>
            <a:r>
              <a:rPr lang="en-US" sz="800" b="1" dirty="0" err="1" smtClean="0"/>
              <a:t>ntre</a:t>
            </a:r>
            <a:r>
              <a:rPr lang="en-US" sz="800" b="1" dirty="0" smtClean="0"/>
              <a:t> </a:t>
            </a:r>
            <a:r>
              <a:rPr lang="en-US" sz="800" b="1" dirty="0" err="1" smtClean="0"/>
              <a:t>Comarnic</a:t>
            </a:r>
            <a:r>
              <a:rPr lang="en-US" sz="800" b="1" dirty="0" smtClean="0"/>
              <a:t> </a:t>
            </a:r>
            <a:r>
              <a:rPr lang="ro-RO" sz="800" b="1" dirty="0" err="1" smtClean="0"/>
              <a:t>ș</a:t>
            </a:r>
            <a:r>
              <a:rPr lang="en-US" sz="800" b="1" dirty="0" err="1" smtClean="0"/>
              <a:t>i</a:t>
            </a:r>
            <a:r>
              <a:rPr lang="en-US" sz="800" b="1" dirty="0" smtClean="0"/>
              <a:t> Bu</a:t>
            </a:r>
            <a:r>
              <a:rPr lang="ro-RO" sz="800" b="1" dirty="0" smtClean="0"/>
              <a:t>ș</a:t>
            </a:r>
            <a:r>
              <a:rPr lang="en-US" sz="800" b="1" dirty="0" err="1" smtClean="0"/>
              <a:t>teni</a:t>
            </a:r>
            <a:endParaRPr lang="en-US" sz="800" b="1" dirty="0" smtClean="0"/>
          </a:p>
        </p:txBody>
      </p:sp>
      <p:sp>
        <p:nvSpPr>
          <p:cNvPr id="53" name="AutoShape 140"/>
          <p:cNvSpPr>
            <a:spLocks noChangeAspect="1" noChangeArrowheads="1"/>
          </p:cNvSpPr>
          <p:nvPr/>
        </p:nvSpPr>
        <p:spPr bwMode="auto">
          <a:xfrm>
            <a:off x="4214810" y="2857496"/>
            <a:ext cx="1371600" cy="606586"/>
          </a:xfrm>
          <a:prstGeom prst="wedgeRectCallout">
            <a:avLst>
              <a:gd name="adj1" fmla="val -60168"/>
              <a:gd name="adj2" fmla="val 159480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18000" tIns="10800" rIns="18000" bIns="10800" anchor="ctr" anchorCtr="1">
            <a:spAutoFit/>
          </a:bodyPr>
          <a:lstStyle/>
          <a:p>
            <a:r>
              <a:rPr lang="en-US" sz="800" b="1" dirty="0" err="1" smtClean="0"/>
              <a:t>Proiectare</a:t>
            </a:r>
            <a:r>
              <a:rPr lang="en-US" sz="800" b="1" dirty="0" smtClean="0"/>
              <a:t> </a:t>
            </a:r>
            <a:r>
              <a:rPr lang="ro-RO" sz="800" b="1" dirty="0" err="1" smtClean="0"/>
              <a:t>ș</a:t>
            </a:r>
            <a:r>
              <a:rPr lang="en-US" sz="800" b="1" dirty="0" err="1" smtClean="0"/>
              <a:t>i</a:t>
            </a:r>
            <a:r>
              <a:rPr lang="en-US" sz="800" b="1" dirty="0" smtClean="0"/>
              <a:t> </a:t>
            </a:r>
            <a:r>
              <a:rPr lang="en-US" sz="800" b="1" dirty="0" err="1" smtClean="0"/>
              <a:t>execu</a:t>
            </a:r>
            <a:r>
              <a:rPr lang="ro-RO" sz="800" b="1" dirty="0" smtClean="0"/>
              <a:t>ț</a:t>
            </a:r>
            <a:r>
              <a:rPr lang="en-US" sz="800" b="1" dirty="0" err="1" smtClean="0"/>
              <a:t>ie</a:t>
            </a:r>
            <a:r>
              <a:rPr lang="en-US" sz="800" b="1" dirty="0" smtClean="0"/>
              <a:t> a </a:t>
            </a:r>
            <a:r>
              <a:rPr lang="en-US" sz="800" b="1" dirty="0" err="1" smtClean="0"/>
              <a:t>unor</a:t>
            </a:r>
            <a:r>
              <a:rPr lang="en-US" sz="800" b="1" dirty="0" smtClean="0"/>
              <a:t> </a:t>
            </a:r>
            <a:r>
              <a:rPr lang="en-US" sz="800" b="1" dirty="0" err="1" smtClean="0"/>
              <a:t>sectoare</a:t>
            </a:r>
            <a:r>
              <a:rPr lang="en-US" sz="800" b="1" dirty="0" smtClean="0"/>
              <a:t> de drum </a:t>
            </a:r>
            <a:r>
              <a:rPr lang="en-US" sz="800" b="1" dirty="0" err="1" smtClean="0"/>
              <a:t>pentru</a:t>
            </a:r>
            <a:r>
              <a:rPr lang="en-US" sz="800" b="1" dirty="0" smtClean="0"/>
              <a:t> </a:t>
            </a:r>
            <a:r>
              <a:rPr lang="en-US" sz="800" b="1" dirty="0" err="1" smtClean="0"/>
              <a:t>asigurarea</a:t>
            </a:r>
            <a:r>
              <a:rPr lang="en-US" sz="800" b="1" dirty="0" smtClean="0"/>
              <a:t> </a:t>
            </a:r>
            <a:r>
              <a:rPr lang="en-US" sz="800" b="1" dirty="0" err="1" smtClean="0"/>
              <a:t>unei</a:t>
            </a:r>
            <a:r>
              <a:rPr lang="en-US" sz="800" b="1" dirty="0" smtClean="0"/>
              <a:t> </a:t>
            </a:r>
            <a:r>
              <a:rPr lang="en-US" sz="800" b="1" dirty="0" err="1" smtClean="0"/>
              <a:t>benzi</a:t>
            </a:r>
            <a:r>
              <a:rPr lang="en-US" sz="800" b="1" dirty="0" smtClean="0"/>
              <a:t> </a:t>
            </a:r>
            <a:r>
              <a:rPr lang="en-US" sz="800" b="1" dirty="0" err="1" smtClean="0"/>
              <a:t>suplimentare</a:t>
            </a:r>
            <a:r>
              <a:rPr lang="en-US" sz="800" b="1" dirty="0" smtClean="0"/>
              <a:t> </a:t>
            </a:r>
            <a:r>
              <a:rPr lang="en-US" sz="800" b="1" dirty="0" err="1" smtClean="0"/>
              <a:t>pe</a:t>
            </a:r>
            <a:r>
              <a:rPr lang="en-US" sz="800" b="1" dirty="0" smtClean="0"/>
              <a:t> </a:t>
            </a:r>
            <a:r>
              <a:rPr lang="en-US" sz="800" b="1" dirty="0" err="1" smtClean="0"/>
              <a:t>Valea</a:t>
            </a:r>
            <a:r>
              <a:rPr lang="en-US" sz="800" b="1" dirty="0" smtClean="0"/>
              <a:t> </a:t>
            </a:r>
            <a:r>
              <a:rPr lang="en-US" sz="800" b="1" dirty="0" err="1" smtClean="0"/>
              <a:t>Oltului</a:t>
            </a:r>
            <a:endParaRPr lang="en-US" sz="800" b="1" dirty="0" smtClean="0"/>
          </a:p>
          <a:p>
            <a:endParaRPr lang="en-GB" sz="600" b="1" dirty="0">
              <a:latin typeface="Arial" pitchFamily="34" charset="0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6614888" y="22647"/>
            <a:ext cx="2500330" cy="264320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b="1" u="sng" dirty="0" smtClean="0"/>
              <a:t>PROIECTE CRITICE</a:t>
            </a:r>
          </a:p>
          <a:p>
            <a:pPr marL="228600" indent="-228600">
              <a:buAutoNum type="arabicPeriod"/>
            </a:pPr>
            <a:r>
              <a:rPr lang="en-US" sz="900" b="1" dirty="0" err="1" smtClean="0"/>
              <a:t>Execu</a:t>
            </a:r>
            <a:r>
              <a:rPr lang="ro-RO" sz="900" b="1" dirty="0" smtClean="0"/>
              <a:t>ț</a:t>
            </a:r>
            <a:r>
              <a:rPr lang="en-US" sz="900" b="1" dirty="0" err="1" smtClean="0"/>
              <a:t>ie</a:t>
            </a:r>
            <a:r>
              <a:rPr lang="en-US" sz="900" b="1" dirty="0" smtClean="0"/>
              <a:t>  </a:t>
            </a:r>
            <a:r>
              <a:rPr lang="en-US" sz="900" b="1" dirty="0" err="1" smtClean="0"/>
              <a:t>lucr</a:t>
            </a:r>
            <a:r>
              <a:rPr lang="ro-RO" sz="900" b="1" dirty="0" smtClean="0"/>
              <a:t>ă</a:t>
            </a:r>
            <a:r>
              <a:rPr lang="en-US" sz="900" b="1" dirty="0" err="1" smtClean="0"/>
              <a:t>ri</a:t>
            </a:r>
            <a:r>
              <a:rPr lang="en-US" sz="900" b="1" dirty="0" smtClean="0"/>
              <a:t> DN 18, </a:t>
            </a:r>
            <a:r>
              <a:rPr lang="en-US" sz="900" b="1" dirty="0" err="1" smtClean="0"/>
              <a:t>Moisei</a:t>
            </a:r>
            <a:r>
              <a:rPr lang="en-US" sz="900" b="1" dirty="0" smtClean="0"/>
              <a:t> – </a:t>
            </a:r>
            <a:r>
              <a:rPr lang="en-US" sz="900" b="1" dirty="0" err="1" smtClean="0"/>
              <a:t>Iacobeni</a:t>
            </a:r>
            <a:endParaRPr lang="en-US" sz="900" b="1" dirty="0" smtClean="0"/>
          </a:p>
          <a:p>
            <a:pPr marL="228600" indent="-228600">
              <a:buAutoNum type="arabicPeriod"/>
            </a:pPr>
            <a:r>
              <a:rPr lang="en-US" sz="900" b="1" dirty="0" err="1" smtClean="0"/>
              <a:t>Execu</a:t>
            </a:r>
            <a:r>
              <a:rPr lang="ro-RO" sz="900" b="1" dirty="0" smtClean="0"/>
              <a:t>ț</a:t>
            </a:r>
            <a:r>
              <a:rPr lang="en-US" sz="900" b="1" dirty="0" err="1" smtClean="0"/>
              <a:t>ie</a:t>
            </a:r>
            <a:r>
              <a:rPr lang="en-US" sz="900" b="1" dirty="0" smtClean="0"/>
              <a:t> </a:t>
            </a:r>
            <a:r>
              <a:rPr lang="en-US" sz="900" b="1" dirty="0" err="1" smtClean="0"/>
              <a:t>lucr</a:t>
            </a:r>
            <a:r>
              <a:rPr lang="ro-RO" sz="900" b="1" dirty="0" smtClean="0"/>
              <a:t>ă</a:t>
            </a:r>
            <a:r>
              <a:rPr lang="en-US" sz="900" b="1" dirty="0" err="1" smtClean="0"/>
              <a:t>ri</a:t>
            </a:r>
            <a:r>
              <a:rPr lang="en-US" sz="900" b="1" dirty="0" smtClean="0"/>
              <a:t> DN 67C, </a:t>
            </a:r>
            <a:r>
              <a:rPr lang="en-US" sz="900" b="1" dirty="0" err="1" smtClean="0"/>
              <a:t>Transalpina</a:t>
            </a:r>
            <a:endParaRPr lang="en-US" sz="900" b="1" dirty="0" smtClean="0"/>
          </a:p>
          <a:p>
            <a:pPr marL="228600" indent="-228600">
              <a:buAutoNum type="arabicPeriod"/>
            </a:pPr>
            <a:r>
              <a:rPr lang="en-US" sz="900" b="1" dirty="0" err="1" smtClean="0"/>
              <a:t>Execu</a:t>
            </a:r>
            <a:r>
              <a:rPr lang="ro-RO" sz="900" b="1" dirty="0" smtClean="0"/>
              <a:t>ț</a:t>
            </a:r>
            <a:r>
              <a:rPr lang="en-US" sz="900" b="1" dirty="0" err="1" smtClean="0"/>
              <a:t>ie</a:t>
            </a:r>
            <a:r>
              <a:rPr lang="en-US" sz="900" b="1" dirty="0" smtClean="0"/>
              <a:t> </a:t>
            </a:r>
            <a:r>
              <a:rPr lang="en-US" sz="900" b="1" dirty="0" err="1" smtClean="0"/>
              <a:t>lucr</a:t>
            </a:r>
            <a:r>
              <a:rPr lang="ro-RO" sz="900" b="1" dirty="0" smtClean="0"/>
              <a:t>ă</a:t>
            </a:r>
            <a:r>
              <a:rPr lang="en-US" sz="900" b="1" dirty="0" err="1" smtClean="0"/>
              <a:t>ri</a:t>
            </a:r>
            <a:r>
              <a:rPr lang="en-US" sz="900" b="1" dirty="0" smtClean="0"/>
              <a:t> </a:t>
            </a:r>
            <a:r>
              <a:rPr lang="en-US" sz="900" b="1" dirty="0" err="1" smtClean="0"/>
              <a:t>Pasaj</a:t>
            </a:r>
            <a:r>
              <a:rPr lang="en-US" sz="900" b="1" dirty="0" smtClean="0"/>
              <a:t> de la </a:t>
            </a:r>
            <a:r>
              <a:rPr lang="en-US" sz="900" b="1" dirty="0" err="1" smtClean="0"/>
              <a:t>Domne</a:t>
            </a:r>
            <a:r>
              <a:rPr lang="ro-RO" sz="900" b="1" dirty="0" smtClean="0"/>
              <a:t>ș</a:t>
            </a:r>
            <a:r>
              <a:rPr lang="en-US" sz="900" b="1" dirty="0" err="1" smtClean="0"/>
              <a:t>ti</a:t>
            </a:r>
            <a:endParaRPr lang="en-US" sz="900" b="1" dirty="0" smtClean="0"/>
          </a:p>
          <a:p>
            <a:pPr marL="228600" indent="-228600">
              <a:buAutoNum type="arabicPeriod"/>
            </a:pPr>
            <a:r>
              <a:rPr lang="en-US" sz="900" b="1" dirty="0" err="1" smtClean="0"/>
              <a:t>Execu</a:t>
            </a:r>
            <a:r>
              <a:rPr lang="ro-RO" sz="900" b="1" dirty="0" smtClean="0"/>
              <a:t>ț</a:t>
            </a:r>
            <a:r>
              <a:rPr lang="en-US" sz="900" b="1" dirty="0" err="1" smtClean="0"/>
              <a:t>ie</a:t>
            </a:r>
            <a:r>
              <a:rPr lang="en-US" sz="900" b="1" dirty="0" smtClean="0"/>
              <a:t> </a:t>
            </a:r>
            <a:r>
              <a:rPr lang="en-US" sz="900" b="1" dirty="0" err="1" smtClean="0"/>
              <a:t>lucr</a:t>
            </a:r>
            <a:r>
              <a:rPr lang="ro-RO" sz="900" b="1" dirty="0" smtClean="0"/>
              <a:t>ă</a:t>
            </a:r>
            <a:r>
              <a:rPr lang="en-US" sz="900" b="1" dirty="0" err="1" smtClean="0"/>
              <a:t>ri</a:t>
            </a:r>
            <a:r>
              <a:rPr lang="en-US" sz="900" b="1" dirty="0" smtClean="0"/>
              <a:t> </a:t>
            </a:r>
            <a:r>
              <a:rPr lang="en-US" sz="900" b="1" dirty="0" err="1" smtClean="0"/>
              <a:t>pasaje</a:t>
            </a:r>
            <a:r>
              <a:rPr lang="en-US" sz="900" b="1" dirty="0" smtClean="0"/>
              <a:t> Arad</a:t>
            </a:r>
          </a:p>
          <a:p>
            <a:pPr marL="228600" indent="-228600">
              <a:buAutoNum type="arabicPeriod"/>
            </a:pPr>
            <a:r>
              <a:rPr lang="en-US" sz="900" b="1" dirty="0" err="1" smtClean="0"/>
              <a:t>Execu</a:t>
            </a:r>
            <a:r>
              <a:rPr lang="ro-RO" sz="900" b="1" dirty="0" smtClean="0"/>
              <a:t>ț</a:t>
            </a:r>
            <a:r>
              <a:rPr lang="en-US" sz="900" b="1" dirty="0" err="1" smtClean="0"/>
              <a:t>ie</a:t>
            </a:r>
            <a:r>
              <a:rPr lang="en-US" sz="900" b="1" dirty="0" smtClean="0"/>
              <a:t> </a:t>
            </a:r>
            <a:r>
              <a:rPr lang="en-US" sz="900" b="1" dirty="0" err="1" smtClean="0"/>
              <a:t>lucr</a:t>
            </a:r>
            <a:r>
              <a:rPr lang="ro-RO" sz="900" b="1" dirty="0" smtClean="0"/>
              <a:t>ă</a:t>
            </a:r>
            <a:r>
              <a:rPr lang="en-US" sz="900" b="1" dirty="0" err="1" smtClean="0"/>
              <a:t>ri</a:t>
            </a:r>
            <a:r>
              <a:rPr lang="en-US" sz="900" b="1" dirty="0" smtClean="0"/>
              <a:t> </a:t>
            </a:r>
            <a:r>
              <a:rPr lang="en-US" sz="900" b="1" dirty="0" err="1" smtClean="0"/>
              <a:t>Varianta</a:t>
            </a:r>
            <a:r>
              <a:rPr lang="en-US" sz="900" b="1" dirty="0" smtClean="0"/>
              <a:t> de </a:t>
            </a:r>
            <a:r>
              <a:rPr lang="en-US" sz="900" b="1" dirty="0" err="1" smtClean="0"/>
              <a:t>ocolire</a:t>
            </a:r>
            <a:r>
              <a:rPr lang="en-US" sz="900" b="1" dirty="0" smtClean="0"/>
              <a:t> </a:t>
            </a:r>
            <a:r>
              <a:rPr lang="en-US" sz="900" b="1" dirty="0" err="1" smtClean="0"/>
              <a:t>Suveava</a:t>
            </a:r>
            <a:endParaRPr lang="en-US" sz="900" b="1" dirty="0" smtClean="0"/>
          </a:p>
          <a:p>
            <a:pPr marL="228600" indent="-228600">
              <a:buAutoNum type="arabicPeriod"/>
            </a:pPr>
            <a:r>
              <a:rPr lang="en-US" sz="900" b="1" dirty="0" err="1" smtClean="0"/>
              <a:t>Execu</a:t>
            </a:r>
            <a:r>
              <a:rPr lang="ro-RO" sz="900" b="1" dirty="0" smtClean="0"/>
              <a:t>ț</a:t>
            </a:r>
            <a:r>
              <a:rPr lang="en-US" sz="900" b="1" dirty="0" err="1" smtClean="0"/>
              <a:t>ie</a:t>
            </a:r>
            <a:r>
              <a:rPr lang="en-US" sz="900" b="1" dirty="0" smtClean="0"/>
              <a:t> </a:t>
            </a:r>
            <a:r>
              <a:rPr lang="en-US" sz="900" b="1" dirty="0" err="1" smtClean="0"/>
              <a:t>lucr</a:t>
            </a:r>
            <a:r>
              <a:rPr lang="ro-RO" sz="900" b="1" dirty="0" smtClean="0"/>
              <a:t>ă</a:t>
            </a:r>
            <a:r>
              <a:rPr lang="en-US" sz="900" b="1" dirty="0" err="1" smtClean="0"/>
              <a:t>ri</a:t>
            </a:r>
            <a:r>
              <a:rPr lang="en-US" sz="900" b="1" dirty="0" smtClean="0"/>
              <a:t> </a:t>
            </a:r>
            <a:r>
              <a:rPr lang="en-US" sz="900" b="1" dirty="0" err="1" smtClean="0"/>
              <a:t>Centura</a:t>
            </a:r>
            <a:r>
              <a:rPr lang="en-US" sz="900" b="1" dirty="0" smtClean="0"/>
              <a:t> </a:t>
            </a:r>
            <a:r>
              <a:rPr lang="en-US" sz="900" b="1" dirty="0" err="1" smtClean="0"/>
              <a:t>Bucure</a:t>
            </a:r>
            <a:r>
              <a:rPr lang="ro-RO" sz="900" b="1" dirty="0" smtClean="0"/>
              <a:t>ș</a:t>
            </a:r>
            <a:r>
              <a:rPr lang="en-US" sz="900" b="1" dirty="0" err="1" smtClean="0"/>
              <a:t>ti</a:t>
            </a:r>
            <a:r>
              <a:rPr lang="en-US" sz="900" b="1" dirty="0" smtClean="0"/>
              <a:t> </a:t>
            </a:r>
            <a:r>
              <a:rPr lang="ro-RO" sz="900" b="1" dirty="0" smtClean="0"/>
              <a:t>î</a:t>
            </a:r>
            <a:r>
              <a:rPr lang="en-US" sz="900" b="1" dirty="0" err="1" smtClean="0"/>
              <a:t>ntre</a:t>
            </a:r>
            <a:r>
              <a:rPr lang="en-US" sz="900" b="1" dirty="0" smtClean="0"/>
              <a:t> A1 – DN 7 </a:t>
            </a:r>
            <a:r>
              <a:rPr lang="ro-RO" sz="900" b="1" dirty="0" err="1" smtClean="0"/>
              <a:t>ș</a:t>
            </a:r>
            <a:r>
              <a:rPr lang="en-US" sz="900" b="1" dirty="0" err="1" smtClean="0"/>
              <a:t>i</a:t>
            </a:r>
            <a:r>
              <a:rPr lang="en-US" sz="900" b="1" dirty="0" smtClean="0"/>
              <a:t> DN 2 – A2</a:t>
            </a:r>
          </a:p>
          <a:p>
            <a:pPr marL="228600" indent="-228600">
              <a:buAutoNum type="arabicPeriod"/>
            </a:pPr>
            <a:r>
              <a:rPr lang="en-US" sz="900" b="1" dirty="0" err="1" smtClean="0"/>
              <a:t>Execu</a:t>
            </a:r>
            <a:r>
              <a:rPr lang="ro-RO" sz="900" b="1" dirty="0" smtClean="0"/>
              <a:t>ț</a:t>
            </a:r>
            <a:r>
              <a:rPr lang="en-US" sz="900" b="1" dirty="0" err="1" smtClean="0"/>
              <a:t>ie</a:t>
            </a:r>
            <a:r>
              <a:rPr lang="en-US" sz="900" b="1" dirty="0" smtClean="0"/>
              <a:t> </a:t>
            </a:r>
            <a:r>
              <a:rPr lang="en-US" sz="900" b="1" dirty="0" err="1" smtClean="0"/>
              <a:t>lucr</a:t>
            </a:r>
            <a:r>
              <a:rPr lang="ro-RO" sz="900" b="1" dirty="0" smtClean="0"/>
              <a:t>ă</a:t>
            </a:r>
            <a:r>
              <a:rPr lang="en-US" sz="900" b="1" dirty="0" err="1" smtClean="0"/>
              <a:t>ri</a:t>
            </a:r>
            <a:r>
              <a:rPr lang="en-US" sz="900" b="1" dirty="0" smtClean="0"/>
              <a:t> DN 76, </a:t>
            </a:r>
            <a:r>
              <a:rPr lang="en-US" sz="900" b="1" dirty="0" err="1" smtClean="0"/>
              <a:t>Beiu</a:t>
            </a:r>
            <a:r>
              <a:rPr lang="ro-RO" sz="900" b="1" dirty="0" smtClean="0"/>
              <a:t>ș</a:t>
            </a:r>
            <a:r>
              <a:rPr lang="en-US" sz="900" b="1" dirty="0" smtClean="0"/>
              <a:t> – Oradea</a:t>
            </a:r>
          </a:p>
          <a:p>
            <a:pPr marL="228600" indent="-228600">
              <a:buAutoNum type="arabicPeriod"/>
            </a:pPr>
            <a:r>
              <a:rPr lang="en-US" sz="900" b="1" dirty="0" err="1" smtClean="0"/>
              <a:t>Execu</a:t>
            </a:r>
            <a:r>
              <a:rPr lang="ro-RO" sz="900" b="1" dirty="0" smtClean="0"/>
              <a:t>ț</a:t>
            </a:r>
            <a:r>
              <a:rPr lang="en-US" sz="900" b="1" dirty="0" err="1" smtClean="0"/>
              <a:t>ie</a:t>
            </a:r>
            <a:r>
              <a:rPr lang="en-US" sz="900" b="1" dirty="0" smtClean="0"/>
              <a:t> </a:t>
            </a:r>
            <a:r>
              <a:rPr lang="en-US" sz="900" b="1" dirty="0" err="1" smtClean="0"/>
              <a:t>lucr</a:t>
            </a:r>
            <a:r>
              <a:rPr lang="ro-RO" sz="900" b="1" dirty="0" smtClean="0"/>
              <a:t>ă</a:t>
            </a:r>
            <a:r>
              <a:rPr lang="en-US" sz="900" b="1" dirty="0" err="1" smtClean="0"/>
              <a:t>ri</a:t>
            </a:r>
            <a:r>
              <a:rPr lang="en-US" sz="900" b="1" dirty="0" smtClean="0"/>
              <a:t> DN 66, </a:t>
            </a:r>
            <a:r>
              <a:rPr lang="en-US" sz="900" b="1" dirty="0" err="1" smtClean="0"/>
              <a:t>Bumbe</a:t>
            </a:r>
            <a:r>
              <a:rPr lang="ro-RO" sz="900" b="1" dirty="0" smtClean="0"/>
              <a:t>ș</a:t>
            </a:r>
            <a:r>
              <a:rPr lang="en-US" sz="900" b="1" dirty="0" err="1" smtClean="0"/>
              <a:t>ti</a:t>
            </a:r>
            <a:r>
              <a:rPr lang="en-US" sz="900" b="1" dirty="0" smtClean="0"/>
              <a:t> </a:t>
            </a:r>
            <a:r>
              <a:rPr lang="en-US" sz="900" b="1" dirty="0" err="1" smtClean="0"/>
              <a:t>Jiu</a:t>
            </a:r>
            <a:r>
              <a:rPr lang="en-US" sz="900" b="1" dirty="0" smtClean="0"/>
              <a:t> – Petro</a:t>
            </a:r>
            <a:r>
              <a:rPr lang="ro-RO" sz="900" b="1" dirty="0" smtClean="0"/>
              <a:t>ș</a:t>
            </a:r>
            <a:r>
              <a:rPr lang="en-US" sz="900" b="1" dirty="0" err="1" smtClean="0"/>
              <a:t>ani</a:t>
            </a:r>
            <a:endParaRPr lang="en-US" sz="900" b="1" dirty="0" smtClean="0"/>
          </a:p>
          <a:p>
            <a:pPr marL="228600" indent="-228600">
              <a:buAutoNum type="arabicPeriod"/>
            </a:pPr>
            <a:r>
              <a:rPr lang="en-US" sz="900" b="1" dirty="0" err="1" smtClean="0"/>
              <a:t>Proiectare</a:t>
            </a:r>
            <a:r>
              <a:rPr lang="en-US" sz="900" b="1" dirty="0" smtClean="0"/>
              <a:t> </a:t>
            </a:r>
            <a:r>
              <a:rPr lang="ro-RO" sz="900" b="1" dirty="0" smtClean="0"/>
              <a:t>ș</a:t>
            </a:r>
            <a:r>
              <a:rPr lang="en-US" sz="900" b="1" dirty="0" err="1" smtClean="0"/>
              <a:t>i</a:t>
            </a:r>
            <a:r>
              <a:rPr lang="en-US" sz="900" b="1" dirty="0" smtClean="0"/>
              <a:t> </a:t>
            </a:r>
            <a:r>
              <a:rPr lang="en-US" sz="900" b="1" dirty="0" err="1" smtClean="0"/>
              <a:t>execu</a:t>
            </a:r>
            <a:r>
              <a:rPr lang="ro-RO" sz="900" b="1" dirty="0" smtClean="0"/>
              <a:t>ț</a:t>
            </a:r>
            <a:r>
              <a:rPr lang="en-US" sz="900" b="1" dirty="0" err="1" smtClean="0"/>
              <a:t>ie</a:t>
            </a:r>
            <a:r>
              <a:rPr lang="en-US" sz="900" b="1" dirty="0" smtClean="0"/>
              <a:t> a </a:t>
            </a:r>
            <a:r>
              <a:rPr lang="en-US" sz="900" b="1" dirty="0" err="1" smtClean="0"/>
              <a:t>unor</a:t>
            </a:r>
            <a:r>
              <a:rPr lang="en-US" sz="900" b="1" dirty="0" smtClean="0"/>
              <a:t> </a:t>
            </a:r>
            <a:r>
              <a:rPr lang="en-US" sz="900" b="1" dirty="0" err="1" smtClean="0"/>
              <a:t>sectoare</a:t>
            </a:r>
            <a:r>
              <a:rPr lang="en-US" sz="900" b="1" dirty="0" smtClean="0"/>
              <a:t> de drum </a:t>
            </a:r>
            <a:r>
              <a:rPr lang="en-US" sz="900" b="1" dirty="0" err="1" smtClean="0"/>
              <a:t>pentru</a:t>
            </a:r>
            <a:r>
              <a:rPr lang="en-US" sz="900" b="1" dirty="0" smtClean="0"/>
              <a:t> </a:t>
            </a:r>
            <a:r>
              <a:rPr lang="en-US" sz="900" b="1" dirty="0" err="1" smtClean="0"/>
              <a:t>asigurarea</a:t>
            </a:r>
            <a:r>
              <a:rPr lang="en-US" sz="900" b="1" dirty="0" smtClean="0"/>
              <a:t> </a:t>
            </a:r>
            <a:r>
              <a:rPr lang="en-US" sz="900" b="1" dirty="0" err="1" smtClean="0"/>
              <a:t>unei</a:t>
            </a:r>
            <a:r>
              <a:rPr lang="en-US" sz="900" b="1" dirty="0" smtClean="0"/>
              <a:t> </a:t>
            </a:r>
            <a:r>
              <a:rPr lang="en-US" sz="900" b="1" dirty="0" err="1" smtClean="0"/>
              <a:t>benzi</a:t>
            </a:r>
            <a:r>
              <a:rPr lang="en-US" sz="900" b="1" dirty="0" smtClean="0"/>
              <a:t> </a:t>
            </a:r>
            <a:r>
              <a:rPr lang="en-US" sz="900" b="1" dirty="0" err="1" smtClean="0"/>
              <a:t>suplimentare</a:t>
            </a:r>
            <a:r>
              <a:rPr lang="en-US" sz="900" b="1" dirty="0" smtClean="0"/>
              <a:t> </a:t>
            </a:r>
            <a:r>
              <a:rPr lang="ro-RO" sz="900" b="1" dirty="0" err="1" smtClean="0"/>
              <a:t>î</a:t>
            </a:r>
            <a:r>
              <a:rPr lang="en-US" sz="900" b="1" dirty="0" err="1" smtClean="0"/>
              <a:t>ntre</a:t>
            </a:r>
            <a:r>
              <a:rPr lang="en-US" sz="900" b="1" dirty="0" smtClean="0"/>
              <a:t> </a:t>
            </a:r>
            <a:r>
              <a:rPr lang="en-US" sz="900" b="1" dirty="0" err="1" smtClean="0"/>
              <a:t>Comarnic</a:t>
            </a:r>
            <a:r>
              <a:rPr lang="en-US" sz="900" b="1" dirty="0" smtClean="0"/>
              <a:t> </a:t>
            </a:r>
            <a:r>
              <a:rPr lang="ro-RO" sz="900" b="1" dirty="0" err="1" smtClean="0"/>
              <a:t>ș</a:t>
            </a:r>
            <a:r>
              <a:rPr lang="en-US" sz="900" b="1" dirty="0" err="1" smtClean="0"/>
              <a:t>i</a:t>
            </a:r>
            <a:r>
              <a:rPr lang="en-US" sz="900" b="1" dirty="0" smtClean="0"/>
              <a:t> Bu</a:t>
            </a:r>
            <a:r>
              <a:rPr lang="ro-RO" sz="900" b="1" dirty="0" smtClean="0"/>
              <a:t>ș</a:t>
            </a:r>
            <a:r>
              <a:rPr lang="en-US" sz="900" b="1" dirty="0" err="1" smtClean="0"/>
              <a:t>teni</a:t>
            </a:r>
            <a:endParaRPr lang="en-US" sz="900" b="1" dirty="0" smtClean="0"/>
          </a:p>
          <a:p>
            <a:pPr marL="228600" indent="-228600">
              <a:buAutoNum type="arabicPeriod"/>
            </a:pPr>
            <a:r>
              <a:rPr lang="en-US" sz="900" b="1" dirty="0" err="1" smtClean="0"/>
              <a:t>Proiectare</a:t>
            </a:r>
            <a:r>
              <a:rPr lang="en-US" sz="900" b="1" dirty="0" smtClean="0"/>
              <a:t> </a:t>
            </a:r>
            <a:r>
              <a:rPr lang="ro-RO" sz="900" b="1" dirty="0" smtClean="0"/>
              <a:t>ș</a:t>
            </a:r>
            <a:r>
              <a:rPr lang="en-US" sz="900" b="1" dirty="0" err="1" smtClean="0"/>
              <a:t>i</a:t>
            </a:r>
            <a:r>
              <a:rPr lang="en-US" sz="900" b="1" dirty="0" smtClean="0"/>
              <a:t> </a:t>
            </a:r>
            <a:r>
              <a:rPr lang="en-US" sz="900" b="1" dirty="0" err="1" smtClean="0"/>
              <a:t>execu</a:t>
            </a:r>
            <a:r>
              <a:rPr lang="ro-RO" sz="900" b="1" dirty="0" smtClean="0"/>
              <a:t>ț</a:t>
            </a:r>
            <a:r>
              <a:rPr lang="en-US" sz="900" b="1" dirty="0" err="1" smtClean="0"/>
              <a:t>ie</a:t>
            </a:r>
            <a:r>
              <a:rPr lang="en-US" sz="900" b="1" dirty="0" smtClean="0"/>
              <a:t> a </a:t>
            </a:r>
            <a:r>
              <a:rPr lang="en-US" sz="900" b="1" dirty="0" err="1" smtClean="0"/>
              <a:t>unor</a:t>
            </a:r>
            <a:r>
              <a:rPr lang="en-US" sz="900" b="1" dirty="0" smtClean="0"/>
              <a:t> </a:t>
            </a:r>
            <a:r>
              <a:rPr lang="en-US" sz="900" b="1" dirty="0" err="1" smtClean="0"/>
              <a:t>sectoare</a:t>
            </a:r>
            <a:r>
              <a:rPr lang="en-US" sz="900" b="1" dirty="0" smtClean="0"/>
              <a:t> de drum </a:t>
            </a:r>
            <a:r>
              <a:rPr lang="en-US" sz="900" b="1" dirty="0" err="1" smtClean="0"/>
              <a:t>pentru</a:t>
            </a:r>
            <a:r>
              <a:rPr lang="en-US" sz="900" b="1" dirty="0" smtClean="0"/>
              <a:t> </a:t>
            </a:r>
            <a:r>
              <a:rPr lang="en-US" sz="900" b="1" dirty="0" err="1" smtClean="0"/>
              <a:t>asigurarea</a:t>
            </a:r>
            <a:r>
              <a:rPr lang="en-US" sz="900" b="1" dirty="0" smtClean="0"/>
              <a:t> </a:t>
            </a:r>
            <a:r>
              <a:rPr lang="en-US" sz="900" b="1" dirty="0" err="1" smtClean="0"/>
              <a:t>unei</a:t>
            </a:r>
            <a:r>
              <a:rPr lang="en-US" sz="900" b="1" dirty="0" smtClean="0"/>
              <a:t> </a:t>
            </a:r>
            <a:r>
              <a:rPr lang="en-US" sz="900" b="1" dirty="0" err="1" smtClean="0"/>
              <a:t>benzi</a:t>
            </a:r>
            <a:r>
              <a:rPr lang="en-US" sz="900" b="1" dirty="0" smtClean="0"/>
              <a:t> </a:t>
            </a:r>
            <a:r>
              <a:rPr lang="en-US" sz="900" b="1" dirty="0" err="1" smtClean="0"/>
              <a:t>suplimentare</a:t>
            </a:r>
            <a:r>
              <a:rPr lang="en-US" sz="900" b="1" dirty="0" smtClean="0"/>
              <a:t> </a:t>
            </a:r>
            <a:r>
              <a:rPr lang="en-US" sz="900" b="1" dirty="0" err="1" smtClean="0"/>
              <a:t>pe</a:t>
            </a:r>
            <a:r>
              <a:rPr lang="en-US" sz="900" b="1" dirty="0" smtClean="0"/>
              <a:t> </a:t>
            </a:r>
            <a:r>
              <a:rPr lang="en-US" sz="900" b="1" dirty="0" err="1" smtClean="0"/>
              <a:t>Valea</a:t>
            </a:r>
            <a:r>
              <a:rPr lang="en-US" sz="900" b="1" dirty="0" smtClean="0"/>
              <a:t> </a:t>
            </a:r>
            <a:r>
              <a:rPr lang="en-US" sz="900" b="1" dirty="0" err="1" smtClean="0"/>
              <a:t>Oltului</a:t>
            </a:r>
            <a:endParaRPr lang="en-US" sz="900" b="1" dirty="0" smtClean="0"/>
          </a:p>
          <a:p>
            <a:pPr marL="228600" indent="-228600">
              <a:buAutoNum type="arabicPeriod"/>
            </a:pPr>
            <a:r>
              <a:rPr lang="en-US" sz="900" b="1" dirty="0" err="1" smtClean="0"/>
              <a:t>Statia</a:t>
            </a:r>
            <a:r>
              <a:rPr lang="en-US" sz="900" b="1" dirty="0" smtClean="0"/>
              <a:t> de </a:t>
            </a:r>
            <a:r>
              <a:rPr lang="en-US" sz="900" b="1" dirty="0" err="1" smtClean="0"/>
              <a:t>taxare</a:t>
            </a:r>
            <a:r>
              <a:rPr lang="en-US" sz="900" b="1" dirty="0" smtClean="0"/>
              <a:t> Fete</a:t>
            </a:r>
            <a:r>
              <a:rPr lang="ro-RO" sz="900" b="1" dirty="0" smtClean="0"/>
              <a:t>ș</a:t>
            </a:r>
            <a:r>
              <a:rPr lang="en-US" sz="900" b="1" dirty="0" err="1" smtClean="0"/>
              <a:t>ti</a:t>
            </a:r>
            <a:r>
              <a:rPr lang="en-US" sz="900" b="1" dirty="0" smtClean="0"/>
              <a:t> – </a:t>
            </a:r>
            <a:r>
              <a:rPr lang="ro-RO" sz="900" b="1" dirty="0" smtClean="0"/>
              <a:t>î</a:t>
            </a:r>
            <a:r>
              <a:rPr lang="en-US" sz="900" b="1" dirty="0" err="1" smtClean="0"/>
              <a:t>mbun</a:t>
            </a:r>
            <a:r>
              <a:rPr lang="ro-RO" sz="900" b="1" dirty="0" smtClean="0"/>
              <a:t>ăt</a:t>
            </a:r>
            <a:r>
              <a:rPr lang="en-US" sz="900" b="1" dirty="0" smtClean="0"/>
              <a:t>a</a:t>
            </a:r>
            <a:r>
              <a:rPr lang="ro-RO" sz="900" b="1" dirty="0" smtClean="0"/>
              <a:t>ț</a:t>
            </a:r>
            <a:r>
              <a:rPr lang="en-US" sz="900" b="1" dirty="0" err="1" smtClean="0"/>
              <a:t>irea</a:t>
            </a:r>
            <a:r>
              <a:rPr lang="en-US" sz="900" b="1" dirty="0" smtClean="0"/>
              <a:t> </a:t>
            </a:r>
            <a:r>
              <a:rPr lang="en-US" sz="900" b="1" dirty="0" err="1" smtClean="0"/>
              <a:t>fluen</a:t>
            </a:r>
            <a:r>
              <a:rPr lang="ro-RO" sz="900" b="1" dirty="0" smtClean="0"/>
              <a:t>ț</a:t>
            </a:r>
            <a:r>
              <a:rPr lang="en-US" sz="900" b="1" dirty="0" err="1" smtClean="0"/>
              <a:t>ei</a:t>
            </a:r>
            <a:r>
              <a:rPr lang="en-US" sz="900" b="1" dirty="0" smtClean="0"/>
              <a:t> </a:t>
            </a:r>
            <a:r>
              <a:rPr lang="en-US" sz="900" b="1" dirty="0" err="1" smtClean="0"/>
              <a:t>traficului</a:t>
            </a:r>
            <a:r>
              <a:rPr lang="en-US" sz="900" b="1" dirty="0" smtClean="0"/>
              <a:t> </a:t>
            </a:r>
            <a:r>
              <a:rPr lang="en-US" sz="900" b="1" dirty="0" err="1" smtClean="0"/>
              <a:t>prin</a:t>
            </a:r>
            <a:r>
              <a:rPr lang="en-US" sz="900" b="1" dirty="0" smtClean="0"/>
              <a:t> </a:t>
            </a:r>
            <a:r>
              <a:rPr lang="en-US" sz="900" b="1" dirty="0" err="1" smtClean="0"/>
              <a:t>taxare</a:t>
            </a:r>
            <a:r>
              <a:rPr lang="en-US" sz="900" b="1" dirty="0" smtClean="0"/>
              <a:t> electronic</a:t>
            </a:r>
            <a:r>
              <a:rPr lang="ro-RO" sz="900" b="1" dirty="0" smtClean="0"/>
              <a:t>ă</a:t>
            </a:r>
            <a:endParaRPr lang="en-US" sz="900" b="1" dirty="0" smtClean="0"/>
          </a:p>
        </p:txBody>
      </p:sp>
      <p:pic>
        <p:nvPicPr>
          <p:cNvPr id="55" name="Picture 5" descr="C:\Users\adrian.olteanu\Desktop\identitate\foi_antet\logo_antet\logo_antet_MT.png"/>
          <p:cNvPicPr>
            <a:picLocks noChangeAspect="1" noChangeArrowheads="1"/>
          </p:cNvPicPr>
          <p:nvPr/>
        </p:nvPicPr>
        <p:blipFill>
          <a:blip r:embed="rId3" cstate="print"/>
          <a:srcRect r="75449"/>
          <a:stretch>
            <a:fillRect/>
          </a:stretch>
        </p:blipFill>
        <p:spPr bwMode="auto">
          <a:xfrm>
            <a:off x="428596" y="71414"/>
            <a:ext cx="642942" cy="597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Rectangle 55"/>
          <p:cNvSpPr/>
          <p:nvPr/>
        </p:nvSpPr>
        <p:spPr>
          <a:xfrm>
            <a:off x="132366" y="720096"/>
            <a:ext cx="1357322" cy="11715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600" b="1" dirty="0" smtClean="0"/>
              <a:t>MINISTERUL TRANSPORTURILOR</a:t>
            </a:r>
            <a:endParaRPr lang="en-US" sz="600" b="1" dirty="0"/>
          </a:p>
        </p:txBody>
      </p:sp>
      <p:sp>
        <p:nvSpPr>
          <p:cNvPr id="57" name="Rectangle 56"/>
          <p:cNvSpPr/>
          <p:nvPr/>
        </p:nvSpPr>
        <p:spPr>
          <a:xfrm>
            <a:off x="405736" y="6561818"/>
            <a:ext cx="500066" cy="1428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600" b="1" dirty="0" smtClean="0"/>
              <a:t>CNADNR </a:t>
            </a:r>
            <a:endParaRPr lang="en-US" sz="600" b="1" dirty="0"/>
          </a:p>
        </p:txBody>
      </p:sp>
      <p:pic>
        <p:nvPicPr>
          <p:cNvPr id="5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6076992"/>
            <a:ext cx="466493" cy="415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Rectangle 62"/>
          <p:cNvSpPr>
            <a:spLocks noChangeArrowheads="1"/>
          </p:cNvSpPr>
          <p:nvPr/>
        </p:nvSpPr>
        <p:spPr bwMode="auto">
          <a:xfrm>
            <a:off x="1125415" y="5334000"/>
            <a:ext cx="2286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60" name="Rectangle 62"/>
          <p:cNvSpPr>
            <a:spLocks noChangeArrowheads="1"/>
          </p:cNvSpPr>
          <p:nvPr/>
        </p:nvSpPr>
        <p:spPr bwMode="auto">
          <a:xfrm>
            <a:off x="1277815" y="5486400"/>
            <a:ext cx="2286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61" name="Rectangle 62"/>
          <p:cNvSpPr>
            <a:spLocks noChangeArrowheads="1"/>
          </p:cNvSpPr>
          <p:nvPr/>
        </p:nvSpPr>
        <p:spPr bwMode="auto">
          <a:xfrm>
            <a:off x="1430215" y="5638800"/>
            <a:ext cx="2286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62" name="Rectangle 62"/>
          <p:cNvSpPr>
            <a:spLocks noChangeArrowheads="1"/>
          </p:cNvSpPr>
          <p:nvPr/>
        </p:nvSpPr>
        <p:spPr bwMode="auto">
          <a:xfrm>
            <a:off x="1582615" y="5791200"/>
            <a:ext cx="228600" cy="228600"/>
          </a:xfrm>
          <a:prstGeom prst="rect">
            <a:avLst/>
          </a:prstGeom>
          <a:solidFill>
            <a:srgbClr val="FEDBA8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o-RO"/>
          </a:p>
        </p:txBody>
      </p:sp>
      <p:sp>
        <p:nvSpPr>
          <p:cNvPr id="63" name="Rectangle 53"/>
          <p:cNvSpPr>
            <a:spLocks noChangeArrowheads="1"/>
          </p:cNvSpPr>
          <p:nvPr/>
        </p:nvSpPr>
        <p:spPr bwMode="auto">
          <a:xfrm rot="2462120">
            <a:off x="685800" y="5471160"/>
            <a:ext cx="1371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000" dirty="0">
                <a:latin typeface="Arial Unicode MS" pitchFamily="34" charset="-128"/>
              </a:rPr>
              <a:t>SERBIA</a:t>
            </a:r>
            <a:endParaRPr lang="ro-RO" sz="1000" dirty="0">
              <a:latin typeface="Arial Unicode MS" pitchFamily="34" charset="-128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900" y="384152"/>
            <a:ext cx="8995369" cy="6411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/>
          <p:cNvSpPr/>
          <p:nvPr/>
        </p:nvSpPr>
        <p:spPr>
          <a:xfrm>
            <a:off x="285720" y="6215082"/>
            <a:ext cx="71438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654470" y="265726"/>
            <a:ext cx="5417860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REȚEAUA DE DRUMURI NAȚIONALE DIN ROMȂNIA</a:t>
            </a:r>
            <a:endParaRPr lang="en-US" dirty="0"/>
          </a:p>
        </p:txBody>
      </p:sp>
      <p:sp>
        <p:nvSpPr>
          <p:cNvPr id="6" name="Rounded Rectangle 5"/>
          <p:cNvSpPr/>
          <p:nvPr/>
        </p:nvSpPr>
        <p:spPr>
          <a:xfrm>
            <a:off x="8429652" y="6215082"/>
            <a:ext cx="571504" cy="500066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5" descr="C:\Users\adrian.olteanu\Desktop\identitate\foi_antet\logo_antet\logo_antet_MT.png"/>
          <p:cNvPicPr>
            <a:picLocks noChangeAspect="1" noChangeArrowheads="1"/>
          </p:cNvPicPr>
          <p:nvPr/>
        </p:nvPicPr>
        <p:blipFill>
          <a:blip r:embed="rId3" cstate="print"/>
          <a:srcRect r="75449"/>
          <a:stretch>
            <a:fillRect/>
          </a:stretch>
        </p:blipFill>
        <p:spPr bwMode="auto">
          <a:xfrm>
            <a:off x="534394" y="60636"/>
            <a:ext cx="642942" cy="597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Freeform 7"/>
          <p:cNvSpPr/>
          <p:nvPr/>
        </p:nvSpPr>
        <p:spPr>
          <a:xfrm>
            <a:off x="5050632" y="5276852"/>
            <a:ext cx="526256" cy="309562"/>
          </a:xfrm>
          <a:custGeom>
            <a:avLst/>
            <a:gdLst>
              <a:gd name="connsiteX0" fmla="*/ 526256 w 526256"/>
              <a:gd name="connsiteY0" fmla="*/ 309562 h 309562"/>
              <a:gd name="connsiteX1" fmla="*/ 428625 w 526256"/>
              <a:gd name="connsiteY1" fmla="*/ 266700 h 309562"/>
              <a:gd name="connsiteX2" fmla="*/ 330994 w 526256"/>
              <a:gd name="connsiteY2" fmla="*/ 271462 h 309562"/>
              <a:gd name="connsiteX3" fmla="*/ 240506 w 526256"/>
              <a:gd name="connsiteY3" fmla="*/ 252412 h 309562"/>
              <a:gd name="connsiteX4" fmla="*/ 159544 w 526256"/>
              <a:gd name="connsiteY4" fmla="*/ 185737 h 309562"/>
              <a:gd name="connsiteX5" fmla="*/ 140494 w 526256"/>
              <a:gd name="connsiteY5" fmla="*/ 142875 h 309562"/>
              <a:gd name="connsiteX6" fmla="*/ 83344 w 526256"/>
              <a:gd name="connsiteY6" fmla="*/ 83343 h 309562"/>
              <a:gd name="connsiteX7" fmla="*/ 0 w 526256"/>
              <a:gd name="connsiteY7" fmla="*/ 0 h 309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6256" h="309562">
                <a:moveTo>
                  <a:pt x="526256" y="309562"/>
                </a:moveTo>
                <a:cubicBezTo>
                  <a:pt x="493712" y="291306"/>
                  <a:pt x="461169" y="273050"/>
                  <a:pt x="428625" y="266700"/>
                </a:cubicBezTo>
                <a:cubicBezTo>
                  <a:pt x="396081" y="260350"/>
                  <a:pt x="362347" y="273843"/>
                  <a:pt x="330994" y="271462"/>
                </a:cubicBezTo>
                <a:cubicBezTo>
                  <a:pt x="299641" y="269081"/>
                  <a:pt x="269081" y="266699"/>
                  <a:pt x="240506" y="252412"/>
                </a:cubicBezTo>
                <a:cubicBezTo>
                  <a:pt x="211931" y="238125"/>
                  <a:pt x="176213" y="203993"/>
                  <a:pt x="159544" y="185737"/>
                </a:cubicBezTo>
                <a:cubicBezTo>
                  <a:pt x="142875" y="167481"/>
                  <a:pt x="153194" y="159941"/>
                  <a:pt x="140494" y="142875"/>
                </a:cubicBezTo>
                <a:cubicBezTo>
                  <a:pt x="127794" y="125809"/>
                  <a:pt x="106760" y="107156"/>
                  <a:pt x="83344" y="83343"/>
                </a:cubicBezTo>
                <a:cubicBezTo>
                  <a:pt x="59928" y="59531"/>
                  <a:pt x="29964" y="29765"/>
                  <a:pt x="0" y="0"/>
                </a:cubicBezTo>
              </a:path>
            </a:pathLst>
          </a:custGeom>
          <a:noFill/>
          <a:ln w="28575">
            <a:solidFill>
              <a:srgbClr val="F6D8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4633913" y="5049044"/>
            <a:ext cx="381000" cy="232569"/>
          </a:xfrm>
          <a:custGeom>
            <a:avLst/>
            <a:gdLst>
              <a:gd name="connsiteX0" fmla="*/ 381000 w 381000"/>
              <a:gd name="connsiteY0" fmla="*/ 232569 h 232569"/>
              <a:gd name="connsiteX1" fmla="*/ 338137 w 381000"/>
              <a:gd name="connsiteY1" fmla="*/ 196850 h 232569"/>
              <a:gd name="connsiteX2" fmla="*/ 288131 w 381000"/>
              <a:gd name="connsiteY2" fmla="*/ 182562 h 232569"/>
              <a:gd name="connsiteX3" fmla="*/ 219075 w 381000"/>
              <a:gd name="connsiteY3" fmla="*/ 144462 h 232569"/>
              <a:gd name="connsiteX4" fmla="*/ 178593 w 381000"/>
              <a:gd name="connsiteY4" fmla="*/ 99219 h 232569"/>
              <a:gd name="connsiteX5" fmla="*/ 92868 w 381000"/>
              <a:gd name="connsiteY5" fmla="*/ 58737 h 232569"/>
              <a:gd name="connsiteX6" fmla="*/ 38100 w 381000"/>
              <a:gd name="connsiteY6" fmla="*/ 6350 h 232569"/>
              <a:gd name="connsiteX7" fmla="*/ 0 w 381000"/>
              <a:gd name="connsiteY7" fmla="*/ 20637 h 232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1000" h="232569">
                <a:moveTo>
                  <a:pt x="381000" y="232569"/>
                </a:moveTo>
                <a:cubicBezTo>
                  <a:pt x="367307" y="218876"/>
                  <a:pt x="353615" y="205184"/>
                  <a:pt x="338137" y="196850"/>
                </a:cubicBezTo>
                <a:cubicBezTo>
                  <a:pt x="322659" y="188516"/>
                  <a:pt x="307975" y="191293"/>
                  <a:pt x="288131" y="182562"/>
                </a:cubicBezTo>
                <a:cubicBezTo>
                  <a:pt x="268287" y="173831"/>
                  <a:pt x="237331" y="158353"/>
                  <a:pt x="219075" y="144462"/>
                </a:cubicBezTo>
                <a:cubicBezTo>
                  <a:pt x="200819" y="130572"/>
                  <a:pt x="199628" y="113507"/>
                  <a:pt x="178593" y="99219"/>
                </a:cubicBezTo>
                <a:cubicBezTo>
                  <a:pt x="157559" y="84932"/>
                  <a:pt x="116284" y="74215"/>
                  <a:pt x="92868" y="58737"/>
                </a:cubicBezTo>
                <a:cubicBezTo>
                  <a:pt x="69453" y="43259"/>
                  <a:pt x="53578" y="12700"/>
                  <a:pt x="38100" y="6350"/>
                </a:cubicBezTo>
                <a:cubicBezTo>
                  <a:pt x="22622" y="0"/>
                  <a:pt x="11311" y="10318"/>
                  <a:pt x="0" y="20637"/>
                </a:cubicBezTo>
              </a:path>
            </a:pathLst>
          </a:custGeom>
          <a:noFill/>
          <a:ln w="28575">
            <a:solidFill>
              <a:srgbClr val="F6D8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5837853" y="5591174"/>
            <a:ext cx="448660" cy="52403"/>
          </a:xfrm>
          <a:custGeom>
            <a:avLst/>
            <a:gdLst>
              <a:gd name="connsiteX0" fmla="*/ 13672 w 1623397"/>
              <a:gd name="connsiteY0" fmla="*/ 22225 h 165100"/>
              <a:gd name="connsiteX1" fmla="*/ 102572 w 1623397"/>
              <a:gd name="connsiteY1" fmla="*/ 15875 h 165100"/>
              <a:gd name="connsiteX2" fmla="*/ 121622 w 1623397"/>
              <a:gd name="connsiteY2" fmla="*/ 9525 h 165100"/>
              <a:gd name="connsiteX3" fmla="*/ 131147 w 1623397"/>
              <a:gd name="connsiteY3" fmla="*/ 6350 h 165100"/>
              <a:gd name="connsiteX4" fmla="*/ 140672 w 1623397"/>
              <a:gd name="connsiteY4" fmla="*/ 3175 h 165100"/>
              <a:gd name="connsiteX5" fmla="*/ 153372 w 1623397"/>
              <a:gd name="connsiteY5" fmla="*/ 0 h 165100"/>
              <a:gd name="connsiteX6" fmla="*/ 194647 w 1623397"/>
              <a:gd name="connsiteY6" fmla="*/ 3175 h 165100"/>
              <a:gd name="connsiteX7" fmla="*/ 213697 w 1623397"/>
              <a:gd name="connsiteY7" fmla="*/ 9525 h 165100"/>
              <a:gd name="connsiteX8" fmla="*/ 229572 w 1623397"/>
              <a:gd name="connsiteY8" fmla="*/ 12700 h 165100"/>
              <a:gd name="connsiteX9" fmla="*/ 251797 w 1623397"/>
              <a:gd name="connsiteY9" fmla="*/ 19050 h 165100"/>
              <a:gd name="connsiteX10" fmla="*/ 312122 w 1623397"/>
              <a:gd name="connsiteY10" fmla="*/ 22225 h 165100"/>
              <a:gd name="connsiteX11" fmla="*/ 340697 w 1623397"/>
              <a:gd name="connsiteY11" fmla="*/ 25400 h 165100"/>
              <a:gd name="connsiteX12" fmla="*/ 350222 w 1623397"/>
              <a:gd name="connsiteY12" fmla="*/ 28575 h 165100"/>
              <a:gd name="connsiteX13" fmla="*/ 372447 w 1623397"/>
              <a:gd name="connsiteY13" fmla="*/ 31750 h 165100"/>
              <a:gd name="connsiteX14" fmla="*/ 385147 w 1623397"/>
              <a:gd name="connsiteY14" fmla="*/ 34925 h 165100"/>
              <a:gd name="connsiteX15" fmla="*/ 394672 w 1623397"/>
              <a:gd name="connsiteY15" fmla="*/ 38100 h 165100"/>
              <a:gd name="connsiteX16" fmla="*/ 420072 w 1623397"/>
              <a:gd name="connsiteY16" fmla="*/ 41275 h 165100"/>
              <a:gd name="connsiteX17" fmla="*/ 623272 w 1623397"/>
              <a:gd name="connsiteY17" fmla="*/ 41275 h 165100"/>
              <a:gd name="connsiteX18" fmla="*/ 632797 w 1623397"/>
              <a:gd name="connsiteY18" fmla="*/ 44450 h 165100"/>
              <a:gd name="connsiteX19" fmla="*/ 810597 w 1623397"/>
              <a:gd name="connsiteY19" fmla="*/ 47625 h 165100"/>
              <a:gd name="connsiteX20" fmla="*/ 823297 w 1623397"/>
              <a:gd name="connsiteY20" fmla="*/ 50800 h 165100"/>
              <a:gd name="connsiteX21" fmla="*/ 842347 w 1623397"/>
              <a:gd name="connsiteY21" fmla="*/ 53975 h 165100"/>
              <a:gd name="connsiteX22" fmla="*/ 851872 w 1623397"/>
              <a:gd name="connsiteY22" fmla="*/ 57150 h 165100"/>
              <a:gd name="connsiteX23" fmla="*/ 874097 w 1623397"/>
              <a:gd name="connsiteY23" fmla="*/ 60325 h 165100"/>
              <a:gd name="connsiteX24" fmla="*/ 905847 w 1623397"/>
              <a:gd name="connsiteY24" fmla="*/ 66675 h 165100"/>
              <a:gd name="connsiteX25" fmla="*/ 982047 w 1623397"/>
              <a:gd name="connsiteY25" fmla="*/ 73025 h 165100"/>
              <a:gd name="connsiteX26" fmla="*/ 1074122 w 1623397"/>
              <a:gd name="connsiteY26" fmla="*/ 76200 h 165100"/>
              <a:gd name="connsiteX27" fmla="*/ 1121747 w 1623397"/>
              <a:gd name="connsiteY27" fmla="*/ 79375 h 165100"/>
              <a:gd name="connsiteX28" fmla="*/ 1201122 w 1623397"/>
              <a:gd name="connsiteY28" fmla="*/ 85725 h 165100"/>
              <a:gd name="connsiteX29" fmla="*/ 1229697 w 1623397"/>
              <a:gd name="connsiteY29" fmla="*/ 92075 h 165100"/>
              <a:gd name="connsiteX30" fmla="*/ 1239222 w 1623397"/>
              <a:gd name="connsiteY30" fmla="*/ 95250 h 165100"/>
              <a:gd name="connsiteX31" fmla="*/ 1261447 w 1623397"/>
              <a:gd name="connsiteY31" fmla="*/ 98425 h 165100"/>
              <a:gd name="connsiteX32" fmla="*/ 1280497 w 1623397"/>
              <a:gd name="connsiteY32" fmla="*/ 101600 h 165100"/>
              <a:gd name="connsiteX33" fmla="*/ 1363047 w 1623397"/>
              <a:gd name="connsiteY33" fmla="*/ 98425 h 165100"/>
              <a:gd name="connsiteX34" fmla="*/ 1372572 w 1623397"/>
              <a:gd name="connsiteY34" fmla="*/ 95250 h 165100"/>
              <a:gd name="connsiteX35" fmla="*/ 1401147 w 1623397"/>
              <a:gd name="connsiteY35" fmla="*/ 92075 h 165100"/>
              <a:gd name="connsiteX36" fmla="*/ 1413847 w 1623397"/>
              <a:gd name="connsiteY36" fmla="*/ 88900 h 165100"/>
              <a:gd name="connsiteX37" fmla="*/ 1451947 w 1623397"/>
              <a:gd name="connsiteY37" fmla="*/ 95250 h 165100"/>
              <a:gd name="connsiteX38" fmla="*/ 1461472 w 1623397"/>
              <a:gd name="connsiteY38" fmla="*/ 104775 h 165100"/>
              <a:gd name="connsiteX39" fmla="*/ 1474172 w 1623397"/>
              <a:gd name="connsiteY39" fmla="*/ 107950 h 165100"/>
              <a:gd name="connsiteX40" fmla="*/ 1483697 w 1623397"/>
              <a:gd name="connsiteY40" fmla="*/ 111125 h 165100"/>
              <a:gd name="connsiteX41" fmla="*/ 1518622 w 1623397"/>
              <a:gd name="connsiteY41" fmla="*/ 130175 h 165100"/>
              <a:gd name="connsiteX42" fmla="*/ 1540847 w 1623397"/>
              <a:gd name="connsiteY42" fmla="*/ 136525 h 165100"/>
              <a:gd name="connsiteX43" fmla="*/ 1569422 w 1623397"/>
              <a:gd name="connsiteY43" fmla="*/ 149225 h 165100"/>
              <a:gd name="connsiteX44" fmla="*/ 1613872 w 1623397"/>
              <a:gd name="connsiteY44" fmla="*/ 161925 h 165100"/>
              <a:gd name="connsiteX45" fmla="*/ 1623397 w 1623397"/>
              <a:gd name="connsiteY4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623397" h="165100">
                <a:moveTo>
                  <a:pt x="13672" y="22225"/>
                </a:moveTo>
                <a:cubicBezTo>
                  <a:pt x="50827" y="9840"/>
                  <a:pt x="0" y="25801"/>
                  <a:pt x="102572" y="15875"/>
                </a:cubicBezTo>
                <a:cubicBezTo>
                  <a:pt x="109234" y="15230"/>
                  <a:pt x="115272" y="11642"/>
                  <a:pt x="121622" y="9525"/>
                </a:cubicBezTo>
                <a:lnTo>
                  <a:pt x="131147" y="6350"/>
                </a:lnTo>
                <a:cubicBezTo>
                  <a:pt x="134322" y="5292"/>
                  <a:pt x="137425" y="3987"/>
                  <a:pt x="140672" y="3175"/>
                </a:cubicBezTo>
                <a:lnTo>
                  <a:pt x="153372" y="0"/>
                </a:lnTo>
                <a:cubicBezTo>
                  <a:pt x="167130" y="1058"/>
                  <a:pt x="181017" y="1023"/>
                  <a:pt x="194647" y="3175"/>
                </a:cubicBezTo>
                <a:cubicBezTo>
                  <a:pt x="201259" y="4219"/>
                  <a:pt x="207133" y="8212"/>
                  <a:pt x="213697" y="9525"/>
                </a:cubicBezTo>
                <a:cubicBezTo>
                  <a:pt x="218989" y="10583"/>
                  <a:pt x="224337" y="11391"/>
                  <a:pt x="229572" y="12700"/>
                </a:cubicBezTo>
                <a:cubicBezTo>
                  <a:pt x="237990" y="14805"/>
                  <a:pt x="242691" y="18258"/>
                  <a:pt x="251797" y="19050"/>
                </a:cubicBezTo>
                <a:cubicBezTo>
                  <a:pt x="271857" y="20794"/>
                  <a:pt x="292014" y="21167"/>
                  <a:pt x="312122" y="22225"/>
                </a:cubicBezTo>
                <a:cubicBezTo>
                  <a:pt x="321647" y="23283"/>
                  <a:pt x="331244" y="23824"/>
                  <a:pt x="340697" y="25400"/>
                </a:cubicBezTo>
                <a:cubicBezTo>
                  <a:pt x="343998" y="25950"/>
                  <a:pt x="346940" y="27919"/>
                  <a:pt x="350222" y="28575"/>
                </a:cubicBezTo>
                <a:cubicBezTo>
                  <a:pt x="357560" y="30043"/>
                  <a:pt x="365084" y="30411"/>
                  <a:pt x="372447" y="31750"/>
                </a:cubicBezTo>
                <a:cubicBezTo>
                  <a:pt x="376740" y="32531"/>
                  <a:pt x="380951" y="33726"/>
                  <a:pt x="385147" y="34925"/>
                </a:cubicBezTo>
                <a:cubicBezTo>
                  <a:pt x="388365" y="35844"/>
                  <a:pt x="391379" y="37501"/>
                  <a:pt x="394672" y="38100"/>
                </a:cubicBezTo>
                <a:cubicBezTo>
                  <a:pt x="403067" y="39626"/>
                  <a:pt x="411605" y="40217"/>
                  <a:pt x="420072" y="41275"/>
                </a:cubicBezTo>
                <a:cubicBezTo>
                  <a:pt x="511364" y="35569"/>
                  <a:pt x="484517" y="35834"/>
                  <a:pt x="623272" y="41275"/>
                </a:cubicBezTo>
                <a:cubicBezTo>
                  <a:pt x="626616" y="41406"/>
                  <a:pt x="629452" y="44337"/>
                  <a:pt x="632797" y="44450"/>
                </a:cubicBezTo>
                <a:cubicBezTo>
                  <a:pt x="692039" y="46458"/>
                  <a:pt x="751330" y="46567"/>
                  <a:pt x="810597" y="47625"/>
                </a:cubicBezTo>
                <a:cubicBezTo>
                  <a:pt x="814830" y="48683"/>
                  <a:pt x="819018" y="49944"/>
                  <a:pt x="823297" y="50800"/>
                </a:cubicBezTo>
                <a:cubicBezTo>
                  <a:pt x="829610" y="52063"/>
                  <a:pt x="836063" y="52578"/>
                  <a:pt x="842347" y="53975"/>
                </a:cubicBezTo>
                <a:cubicBezTo>
                  <a:pt x="845614" y="54701"/>
                  <a:pt x="848590" y="56494"/>
                  <a:pt x="851872" y="57150"/>
                </a:cubicBezTo>
                <a:cubicBezTo>
                  <a:pt x="859210" y="58618"/>
                  <a:pt x="866689" y="59267"/>
                  <a:pt x="874097" y="60325"/>
                </a:cubicBezTo>
                <a:cubicBezTo>
                  <a:pt x="892353" y="66410"/>
                  <a:pt x="876661" y="61811"/>
                  <a:pt x="905847" y="66675"/>
                </a:cubicBezTo>
                <a:cubicBezTo>
                  <a:pt x="949421" y="73937"/>
                  <a:pt x="886654" y="69050"/>
                  <a:pt x="982047" y="73025"/>
                </a:cubicBezTo>
                <a:lnTo>
                  <a:pt x="1074122" y="76200"/>
                </a:lnTo>
                <a:cubicBezTo>
                  <a:pt x="1090016" y="76922"/>
                  <a:pt x="1105881" y="78185"/>
                  <a:pt x="1121747" y="79375"/>
                </a:cubicBezTo>
                <a:lnTo>
                  <a:pt x="1201122" y="85725"/>
                </a:lnTo>
                <a:cubicBezTo>
                  <a:pt x="1222564" y="92872"/>
                  <a:pt x="1196170" y="84625"/>
                  <a:pt x="1229697" y="92075"/>
                </a:cubicBezTo>
                <a:cubicBezTo>
                  <a:pt x="1232964" y="92801"/>
                  <a:pt x="1235940" y="94594"/>
                  <a:pt x="1239222" y="95250"/>
                </a:cubicBezTo>
                <a:cubicBezTo>
                  <a:pt x="1246560" y="96718"/>
                  <a:pt x="1254050" y="97287"/>
                  <a:pt x="1261447" y="98425"/>
                </a:cubicBezTo>
                <a:cubicBezTo>
                  <a:pt x="1267810" y="99404"/>
                  <a:pt x="1274147" y="100542"/>
                  <a:pt x="1280497" y="101600"/>
                </a:cubicBezTo>
                <a:cubicBezTo>
                  <a:pt x="1308014" y="100542"/>
                  <a:pt x="1335575" y="100320"/>
                  <a:pt x="1363047" y="98425"/>
                </a:cubicBezTo>
                <a:cubicBezTo>
                  <a:pt x="1366386" y="98195"/>
                  <a:pt x="1369271" y="95800"/>
                  <a:pt x="1372572" y="95250"/>
                </a:cubicBezTo>
                <a:cubicBezTo>
                  <a:pt x="1382025" y="93674"/>
                  <a:pt x="1391622" y="93133"/>
                  <a:pt x="1401147" y="92075"/>
                </a:cubicBezTo>
                <a:cubicBezTo>
                  <a:pt x="1405380" y="91017"/>
                  <a:pt x="1409483" y="88900"/>
                  <a:pt x="1413847" y="88900"/>
                </a:cubicBezTo>
                <a:cubicBezTo>
                  <a:pt x="1435115" y="88900"/>
                  <a:pt x="1437044" y="90282"/>
                  <a:pt x="1451947" y="95250"/>
                </a:cubicBezTo>
                <a:cubicBezTo>
                  <a:pt x="1455122" y="98425"/>
                  <a:pt x="1457573" y="102547"/>
                  <a:pt x="1461472" y="104775"/>
                </a:cubicBezTo>
                <a:cubicBezTo>
                  <a:pt x="1465261" y="106940"/>
                  <a:pt x="1469976" y="106751"/>
                  <a:pt x="1474172" y="107950"/>
                </a:cubicBezTo>
                <a:cubicBezTo>
                  <a:pt x="1477390" y="108869"/>
                  <a:pt x="1480704" y="109628"/>
                  <a:pt x="1483697" y="111125"/>
                </a:cubicBezTo>
                <a:cubicBezTo>
                  <a:pt x="1501084" y="119819"/>
                  <a:pt x="1489844" y="122980"/>
                  <a:pt x="1518622" y="130175"/>
                </a:cubicBezTo>
                <a:cubicBezTo>
                  <a:pt x="1522691" y="131192"/>
                  <a:pt x="1536292" y="134248"/>
                  <a:pt x="1540847" y="136525"/>
                </a:cubicBezTo>
                <a:cubicBezTo>
                  <a:pt x="1558583" y="145393"/>
                  <a:pt x="1542118" y="143764"/>
                  <a:pt x="1569422" y="149225"/>
                </a:cubicBezTo>
                <a:cubicBezTo>
                  <a:pt x="1595142" y="154369"/>
                  <a:pt x="1580177" y="150693"/>
                  <a:pt x="1613872" y="161925"/>
                </a:cubicBezTo>
                <a:lnTo>
                  <a:pt x="1623397" y="165100"/>
                </a:lnTo>
              </a:path>
            </a:pathLst>
          </a:custGeom>
          <a:noFill/>
          <a:ln w="28575">
            <a:solidFill>
              <a:srgbClr val="F6D8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6429388" y="5627703"/>
            <a:ext cx="428628" cy="45719"/>
          </a:xfrm>
          <a:custGeom>
            <a:avLst/>
            <a:gdLst>
              <a:gd name="connsiteX0" fmla="*/ 13672 w 1623397"/>
              <a:gd name="connsiteY0" fmla="*/ 22225 h 165100"/>
              <a:gd name="connsiteX1" fmla="*/ 102572 w 1623397"/>
              <a:gd name="connsiteY1" fmla="*/ 15875 h 165100"/>
              <a:gd name="connsiteX2" fmla="*/ 121622 w 1623397"/>
              <a:gd name="connsiteY2" fmla="*/ 9525 h 165100"/>
              <a:gd name="connsiteX3" fmla="*/ 131147 w 1623397"/>
              <a:gd name="connsiteY3" fmla="*/ 6350 h 165100"/>
              <a:gd name="connsiteX4" fmla="*/ 140672 w 1623397"/>
              <a:gd name="connsiteY4" fmla="*/ 3175 h 165100"/>
              <a:gd name="connsiteX5" fmla="*/ 153372 w 1623397"/>
              <a:gd name="connsiteY5" fmla="*/ 0 h 165100"/>
              <a:gd name="connsiteX6" fmla="*/ 194647 w 1623397"/>
              <a:gd name="connsiteY6" fmla="*/ 3175 h 165100"/>
              <a:gd name="connsiteX7" fmla="*/ 213697 w 1623397"/>
              <a:gd name="connsiteY7" fmla="*/ 9525 h 165100"/>
              <a:gd name="connsiteX8" fmla="*/ 229572 w 1623397"/>
              <a:gd name="connsiteY8" fmla="*/ 12700 h 165100"/>
              <a:gd name="connsiteX9" fmla="*/ 251797 w 1623397"/>
              <a:gd name="connsiteY9" fmla="*/ 19050 h 165100"/>
              <a:gd name="connsiteX10" fmla="*/ 312122 w 1623397"/>
              <a:gd name="connsiteY10" fmla="*/ 22225 h 165100"/>
              <a:gd name="connsiteX11" fmla="*/ 340697 w 1623397"/>
              <a:gd name="connsiteY11" fmla="*/ 25400 h 165100"/>
              <a:gd name="connsiteX12" fmla="*/ 350222 w 1623397"/>
              <a:gd name="connsiteY12" fmla="*/ 28575 h 165100"/>
              <a:gd name="connsiteX13" fmla="*/ 372447 w 1623397"/>
              <a:gd name="connsiteY13" fmla="*/ 31750 h 165100"/>
              <a:gd name="connsiteX14" fmla="*/ 385147 w 1623397"/>
              <a:gd name="connsiteY14" fmla="*/ 34925 h 165100"/>
              <a:gd name="connsiteX15" fmla="*/ 394672 w 1623397"/>
              <a:gd name="connsiteY15" fmla="*/ 38100 h 165100"/>
              <a:gd name="connsiteX16" fmla="*/ 420072 w 1623397"/>
              <a:gd name="connsiteY16" fmla="*/ 41275 h 165100"/>
              <a:gd name="connsiteX17" fmla="*/ 623272 w 1623397"/>
              <a:gd name="connsiteY17" fmla="*/ 41275 h 165100"/>
              <a:gd name="connsiteX18" fmla="*/ 632797 w 1623397"/>
              <a:gd name="connsiteY18" fmla="*/ 44450 h 165100"/>
              <a:gd name="connsiteX19" fmla="*/ 810597 w 1623397"/>
              <a:gd name="connsiteY19" fmla="*/ 47625 h 165100"/>
              <a:gd name="connsiteX20" fmla="*/ 823297 w 1623397"/>
              <a:gd name="connsiteY20" fmla="*/ 50800 h 165100"/>
              <a:gd name="connsiteX21" fmla="*/ 842347 w 1623397"/>
              <a:gd name="connsiteY21" fmla="*/ 53975 h 165100"/>
              <a:gd name="connsiteX22" fmla="*/ 851872 w 1623397"/>
              <a:gd name="connsiteY22" fmla="*/ 57150 h 165100"/>
              <a:gd name="connsiteX23" fmla="*/ 874097 w 1623397"/>
              <a:gd name="connsiteY23" fmla="*/ 60325 h 165100"/>
              <a:gd name="connsiteX24" fmla="*/ 905847 w 1623397"/>
              <a:gd name="connsiteY24" fmla="*/ 66675 h 165100"/>
              <a:gd name="connsiteX25" fmla="*/ 982047 w 1623397"/>
              <a:gd name="connsiteY25" fmla="*/ 73025 h 165100"/>
              <a:gd name="connsiteX26" fmla="*/ 1074122 w 1623397"/>
              <a:gd name="connsiteY26" fmla="*/ 76200 h 165100"/>
              <a:gd name="connsiteX27" fmla="*/ 1121747 w 1623397"/>
              <a:gd name="connsiteY27" fmla="*/ 79375 h 165100"/>
              <a:gd name="connsiteX28" fmla="*/ 1201122 w 1623397"/>
              <a:gd name="connsiteY28" fmla="*/ 85725 h 165100"/>
              <a:gd name="connsiteX29" fmla="*/ 1229697 w 1623397"/>
              <a:gd name="connsiteY29" fmla="*/ 92075 h 165100"/>
              <a:gd name="connsiteX30" fmla="*/ 1239222 w 1623397"/>
              <a:gd name="connsiteY30" fmla="*/ 95250 h 165100"/>
              <a:gd name="connsiteX31" fmla="*/ 1261447 w 1623397"/>
              <a:gd name="connsiteY31" fmla="*/ 98425 h 165100"/>
              <a:gd name="connsiteX32" fmla="*/ 1280497 w 1623397"/>
              <a:gd name="connsiteY32" fmla="*/ 101600 h 165100"/>
              <a:gd name="connsiteX33" fmla="*/ 1363047 w 1623397"/>
              <a:gd name="connsiteY33" fmla="*/ 98425 h 165100"/>
              <a:gd name="connsiteX34" fmla="*/ 1372572 w 1623397"/>
              <a:gd name="connsiteY34" fmla="*/ 95250 h 165100"/>
              <a:gd name="connsiteX35" fmla="*/ 1401147 w 1623397"/>
              <a:gd name="connsiteY35" fmla="*/ 92075 h 165100"/>
              <a:gd name="connsiteX36" fmla="*/ 1413847 w 1623397"/>
              <a:gd name="connsiteY36" fmla="*/ 88900 h 165100"/>
              <a:gd name="connsiteX37" fmla="*/ 1451947 w 1623397"/>
              <a:gd name="connsiteY37" fmla="*/ 95250 h 165100"/>
              <a:gd name="connsiteX38" fmla="*/ 1461472 w 1623397"/>
              <a:gd name="connsiteY38" fmla="*/ 104775 h 165100"/>
              <a:gd name="connsiteX39" fmla="*/ 1474172 w 1623397"/>
              <a:gd name="connsiteY39" fmla="*/ 107950 h 165100"/>
              <a:gd name="connsiteX40" fmla="*/ 1483697 w 1623397"/>
              <a:gd name="connsiteY40" fmla="*/ 111125 h 165100"/>
              <a:gd name="connsiteX41" fmla="*/ 1518622 w 1623397"/>
              <a:gd name="connsiteY41" fmla="*/ 130175 h 165100"/>
              <a:gd name="connsiteX42" fmla="*/ 1540847 w 1623397"/>
              <a:gd name="connsiteY42" fmla="*/ 136525 h 165100"/>
              <a:gd name="connsiteX43" fmla="*/ 1569422 w 1623397"/>
              <a:gd name="connsiteY43" fmla="*/ 149225 h 165100"/>
              <a:gd name="connsiteX44" fmla="*/ 1613872 w 1623397"/>
              <a:gd name="connsiteY44" fmla="*/ 161925 h 165100"/>
              <a:gd name="connsiteX45" fmla="*/ 1623397 w 1623397"/>
              <a:gd name="connsiteY4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623397" h="165100">
                <a:moveTo>
                  <a:pt x="13672" y="22225"/>
                </a:moveTo>
                <a:cubicBezTo>
                  <a:pt x="50827" y="9840"/>
                  <a:pt x="0" y="25801"/>
                  <a:pt x="102572" y="15875"/>
                </a:cubicBezTo>
                <a:cubicBezTo>
                  <a:pt x="109234" y="15230"/>
                  <a:pt x="115272" y="11642"/>
                  <a:pt x="121622" y="9525"/>
                </a:cubicBezTo>
                <a:lnTo>
                  <a:pt x="131147" y="6350"/>
                </a:lnTo>
                <a:cubicBezTo>
                  <a:pt x="134322" y="5292"/>
                  <a:pt x="137425" y="3987"/>
                  <a:pt x="140672" y="3175"/>
                </a:cubicBezTo>
                <a:lnTo>
                  <a:pt x="153372" y="0"/>
                </a:lnTo>
                <a:cubicBezTo>
                  <a:pt x="167130" y="1058"/>
                  <a:pt x="181017" y="1023"/>
                  <a:pt x="194647" y="3175"/>
                </a:cubicBezTo>
                <a:cubicBezTo>
                  <a:pt x="201259" y="4219"/>
                  <a:pt x="207133" y="8212"/>
                  <a:pt x="213697" y="9525"/>
                </a:cubicBezTo>
                <a:cubicBezTo>
                  <a:pt x="218989" y="10583"/>
                  <a:pt x="224337" y="11391"/>
                  <a:pt x="229572" y="12700"/>
                </a:cubicBezTo>
                <a:cubicBezTo>
                  <a:pt x="237990" y="14805"/>
                  <a:pt x="242691" y="18258"/>
                  <a:pt x="251797" y="19050"/>
                </a:cubicBezTo>
                <a:cubicBezTo>
                  <a:pt x="271857" y="20794"/>
                  <a:pt x="292014" y="21167"/>
                  <a:pt x="312122" y="22225"/>
                </a:cubicBezTo>
                <a:cubicBezTo>
                  <a:pt x="321647" y="23283"/>
                  <a:pt x="331244" y="23824"/>
                  <a:pt x="340697" y="25400"/>
                </a:cubicBezTo>
                <a:cubicBezTo>
                  <a:pt x="343998" y="25950"/>
                  <a:pt x="346940" y="27919"/>
                  <a:pt x="350222" y="28575"/>
                </a:cubicBezTo>
                <a:cubicBezTo>
                  <a:pt x="357560" y="30043"/>
                  <a:pt x="365084" y="30411"/>
                  <a:pt x="372447" y="31750"/>
                </a:cubicBezTo>
                <a:cubicBezTo>
                  <a:pt x="376740" y="32531"/>
                  <a:pt x="380951" y="33726"/>
                  <a:pt x="385147" y="34925"/>
                </a:cubicBezTo>
                <a:cubicBezTo>
                  <a:pt x="388365" y="35844"/>
                  <a:pt x="391379" y="37501"/>
                  <a:pt x="394672" y="38100"/>
                </a:cubicBezTo>
                <a:cubicBezTo>
                  <a:pt x="403067" y="39626"/>
                  <a:pt x="411605" y="40217"/>
                  <a:pt x="420072" y="41275"/>
                </a:cubicBezTo>
                <a:cubicBezTo>
                  <a:pt x="511364" y="35569"/>
                  <a:pt x="484517" y="35834"/>
                  <a:pt x="623272" y="41275"/>
                </a:cubicBezTo>
                <a:cubicBezTo>
                  <a:pt x="626616" y="41406"/>
                  <a:pt x="629452" y="44337"/>
                  <a:pt x="632797" y="44450"/>
                </a:cubicBezTo>
                <a:cubicBezTo>
                  <a:pt x="692039" y="46458"/>
                  <a:pt x="751330" y="46567"/>
                  <a:pt x="810597" y="47625"/>
                </a:cubicBezTo>
                <a:cubicBezTo>
                  <a:pt x="814830" y="48683"/>
                  <a:pt x="819018" y="49944"/>
                  <a:pt x="823297" y="50800"/>
                </a:cubicBezTo>
                <a:cubicBezTo>
                  <a:pt x="829610" y="52063"/>
                  <a:pt x="836063" y="52578"/>
                  <a:pt x="842347" y="53975"/>
                </a:cubicBezTo>
                <a:cubicBezTo>
                  <a:pt x="845614" y="54701"/>
                  <a:pt x="848590" y="56494"/>
                  <a:pt x="851872" y="57150"/>
                </a:cubicBezTo>
                <a:cubicBezTo>
                  <a:pt x="859210" y="58618"/>
                  <a:pt x="866689" y="59267"/>
                  <a:pt x="874097" y="60325"/>
                </a:cubicBezTo>
                <a:cubicBezTo>
                  <a:pt x="892353" y="66410"/>
                  <a:pt x="876661" y="61811"/>
                  <a:pt x="905847" y="66675"/>
                </a:cubicBezTo>
                <a:cubicBezTo>
                  <a:pt x="949421" y="73937"/>
                  <a:pt x="886654" y="69050"/>
                  <a:pt x="982047" y="73025"/>
                </a:cubicBezTo>
                <a:lnTo>
                  <a:pt x="1074122" y="76200"/>
                </a:lnTo>
                <a:cubicBezTo>
                  <a:pt x="1090016" y="76922"/>
                  <a:pt x="1105881" y="78185"/>
                  <a:pt x="1121747" y="79375"/>
                </a:cubicBezTo>
                <a:lnTo>
                  <a:pt x="1201122" y="85725"/>
                </a:lnTo>
                <a:cubicBezTo>
                  <a:pt x="1222564" y="92872"/>
                  <a:pt x="1196170" y="84625"/>
                  <a:pt x="1229697" y="92075"/>
                </a:cubicBezTo>
                <a:cubicBezTo>
                  <a:pt x="1232964" y="92801"/>
                  <a:pt x="1235940" y="94594"/>
                  <a:pt x="1239222" y="95250"/>
                </a:cubicBezTo>
                <a:cubicBezTo>
                  <a:pt x="1246560" y="96718"/>
                  <a:pt x="1254050" y="97287"/>
                  <a:pt x="1261447" y="98425"/>
                </a:cubicBezTo>
                <a:cubicBezTo>
                  <a:pt x="1267810" y="99404"/>
                  <a:pt x="1274147" y="100542"/>
                  <a:pt x="1280497" y="101600"/>
                </a:cubicBezTo>
                <a:cubicBezTo>
                  <a:pt x="1308014" y="100542"/>
                  <a:pt x="1335575" y="100320"/>
                  <a:pt x="1363047" y="98425"/>
                </a:cubicBezTo>
                <a:cubicBezTo>
                  <a:pt x="1366386" y="98195"/>
                  <a:pt x="1369271" y="95800"/>
                  <a:pt x="1372572" y="95250"/>
                </a:cubicBezTo>
                <a:cubicBezTo>
                  <a:pt x="1382025" y="93674"/>
                  <a:pt x="1391622" y="93133"/>
                  <a:pt x="1401147" y="92075"/>
                </a:cubicBezTo>
                <a:cubicBezTo>
                  <a:pt x="1405380" y="91017"/>
                  <a:pt x="1409483" y="88900"/>
                  <a:pt x="1413847" y="88900"/>
                </a:cubicBezTo>
                <a:cubicBezTo>
                  <a:pt x="1435115" y="88900"/>
                  <a:pt x="1437044" y="90282"/>
                  <a:pt x="1451947" y="95250"/>
                </a:cubicBezTo>
                <a:cubicBezTo>
                  <a:pt x="1455122" y="98425"/>
                  <a:pt x="1457573" y="102547"/>
                  <a:pt x="1461472" y="104775"/>
                </a:cubicBezTo>
                <a:cubicBezTo>
                  <a:pt x="1465261" y="106940"/>
                  <a:pt x="1469976" y="106751"/>
                  <a:pt x="1474172" y="107950"/>
                </a:cubicBezTo>
                <a:cubicBezTo>
                  <a:pt x="1477390" y="108869"/>
                  <a:pt x="1480704" y="109628"/>
                  <a:pt x="1483697" y="111125"/>
                </a:cubicBezTo>
                <a:cubicBezTo>
                  <a:pt x="1501084" y="119819"/>
                  <a:pt x="1489844" y="122980"/>
                  <a:pt x="1518622" y="130175"/>
                </a:cubicBezTo>
                <a:cubicBezTo>
                  <a:pt x="1522691" y="131192"/>
                  <a:pt x="1536292" y="134248"/>
                  <a:pt x="1540847" y="136525"/>
                </a:cubicBezTo>
                <a:cubicBezTo>
                  <a:pt x="1558583" y="145393"/>
                  <a:pt x="1542118" y="143764"/>
                  <a:pt x="1569422" y="149225"/>
                </a:cubicBezTo>
                <a:cubicBezTo>
                  <a:pt x="1595142" y="154369"/>
                  <a:pt x="1580177" y="150693"/>
                  <a:pt x="1613872" y="161925"/>
                </a:cubicBezTo>
                <a:lnTo>
                  <a:pt x="1623397" y="165100"/>
                </a:lnTo>
              </a:path>
            </a:pathLst>
          </a:custGeom>
          <a:noFill/>
          <a:ln w="28575">
            <a:solidFill>
              <a:srgbClr val="F8F8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6880225" y="5661025"/>
            <a:ext cx="387350" cy="28575"/>
          </a:xfrm>
          <a:custGeom>
            <a:avLst/>
            <a:gdLst>
              <a:gd name="connsiteX0" fmla="*/ 0 w 387350"/>
              <a:gd name="connsiteY0" fmla="*/ 0 h 28575"/>
              <a:gd name="connsiteX1" fmla="*/ 82550 w 387350"/>
              <a:gd name="connsiteY1" fmla="*/ 3175 h 28575"/>
              <a:gd name="connsiteX2" fmla="*/ 212725 w 387350"/>
              <a:gd name="connsiteY2" fmla="*/ 9525 h 28575"/>
              <a:gd name="connsiteX3" fmla="*/ 387350 w 387350"/>
              <a:gd name="connsiteY3" fmla="*/ 28575 h 2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7350" h="28575">
                <a:moveTo>
                  <a:pt x="0" y="0"/>
                </a:moveTo>
                <a:lnTo>
                  <a:pt x="82550" y="3175"/>
                </a:lnTo>
                <a:cubicBezTo>
                  <a:pt x="118004" y="4762"/>
                  <a:pt x="161925" y="5292"/>
                  <a:pt x="212725" y="9525"/>
                </a:cubicBezTo>
                <a:cubicBezTo>
                  <a:pt x="263525" y="13758"/>
                  <a:pt x="325437" y="21166"/>
                  <a:pt x="387350" y="28575"/>
                </a:cubicBezTo>
              </a:path>
            </a:pathLst>
          </a:custGeom>
          <a:noFill/>
          <a:ln w="28575">
            <a:solidFill>
              <a:srgbClr val="F8F8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7296150" y="5692775"/>
            <a:ext cx="130175" cy="57150"/>
          </a:xfrm>
          <a:custGeom>
            <a:avLst/>
            <a:gdLst>
              <a:gd name="connsiteX0" fmla="*/ 0 w 130175"/>
              <a:gd name="connsiteY0" fmla="*/ 0 h 57150"/>
              <a:gd name="connsiteX1" fmla="*/ 130175 w 130175"/>
              <a:gd name="connsiteY1" fmla="*/ 5715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0175" h="57150">
                <a:moveTo>
                  <a:pt x="0" y="0"/>
                </a:moveTo>
                <a:lnTo>
                  <a:pt x="130175" y="57150"/>
                </a:lnTo>
              </a:path>
            </a:pathLst>
          </a:custGeom>
          <a:noFill/>
          <a:ln w="28575">
            <a:solidFill>
              <a:srgbClr val="F8F8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 flipV="1">
            <a:off x="6248412" y="5597540"/>
            <a:ext cx="142876" cy="45719"/>
          </a:xfrm>
          <a:custGeom>
            <a:avLst/>
            <a:gdLst>
              <a:gd name="connsiteX0" fmla="*/ 13672 w 1623397"/>
              <a:gd name="connsiteY0" fmla="*/ 22225 h 165100"/>
              <a:gd name="connsiteX1" fmla="*/ 102572 w 1623397"/>
              <a:gd name="connsiteY1" fmla="*/ 15875 h 165100"/>
              <a:gd name="connsiteX2" fmla="*/ 121622 w 1623397"/>
              <a:gd name="connsiteY2" fmla="*/ 9525 h 165100"/>
              <a:gd name="connsiteX3" fmla="*/ 131147 w 1623397"/>
              <a:gd name="connsiteY3" fmla="*/ 6350 h 165100"/>
              <a:gd name="connsiteX4" fmla="*/ 140672 w 1623397"/>
              <a:gd name="connsiteY4" fmla="*/ 3175 h 165100"/>
              <a:gd name="connsiteX5" fmla="*/ 153372 w 1623397"/>
              <a:gd name="connsiteY5" fmla="*/ 0 h 165100"/>
              <a:gd name="connsiteX6" fmla="*/ 194647 w 1623397"/>
              <a:gd name="connsiteY6" fmla="*/ 3175 h 165100"/>
              <a:gd name="connsiteX7" fmla="*/ 213697 w 1623397"/>
              <a:gd name="connsiteY7" fmla="*/ 9525 h 165100"/>
              <a:gd name="connsiteX8" fmla="*/ 229572 w 1623397"/>
              <a:gd name="connsiteY8" fmla="*/ 12700 h 165100"/>
              <a:gd name="connsiteX9" fmla="*/ 251797 w 1623397"/>
              <a:gd name="connsiteY9" fmla="*/ 19050 h 165100"/>
              <a:gd name="connsiteX10" fmla="*/ 312122 w 1623397"/>
              <a:gd name="connsiteY10" fmla="*/ 22225 h 165100"/>
              <a:gd name="connsiteX11" fmla="*/ 340697 w 1623397"/>
              <a:gd name="connsiteY11" fmla="*/ 25400 h 165100"/>
              <a:gd name="connsiteX12" fmla="*/ 350222 w 1623397"/>
              <a:gd name="connsiteY12" fmla="*/ 28575 h 165100"/>
              <a:gd name="connsiteX13" fmla="*/ 372447 w 1623397"/>
              <a:gd name="connsiteY13" fmla="*/ 31750 h 165100"/>
              <a:gd name="connsiteX14" fmla="*/ 385147 w 1623397"/>
              <a:gd name="connsiteY14" fmla="*/ 34925 h 165100"/>
              <a:gd name="connsiteX15" fmla="*/ 394672 w 1623397"/>
              <a:gd name="connsiteY15" fmla="*/ 38100 h 165100"/>
              <a:gd name="connsiteX16" fmla="*/ 420072 w 1623397"/>
              <a:gd name="connsiteY16" fmla="*/ 41275 h 165100"/>
              <a:gd name="connsiteX17" fmla="*/ 623272 w 1623397"/>
              <a:gd name="connsiteY17" fmla="*/ 41275 h 165100"/>
              <a:gd name="connsiteX18" fmla="*/ 632797 w 1623397"/>
              <a:gd name="connsiteY18" fmla="*/ 44450 h 165100"/>
              <a:gd name="connsiteX19" fmla="*/ 810597 w 1623397"/>
              <a:gd name="connsiteY19" fmla="*/ 47625 h 165100"/>
              <a:gd name="connsiteX20" fmla="*/ 823297 w 1623397"/>
              <a:gd name="connsiteY20" fmla="*/ 50800 h 165100"/>
              <a:gd name="connsiteX21" fmla="*/ 842347 w 1623397"/>
              <a:gd name="connsiteY21" fmla="*/ 53975 h 165100"/>
              <a:gd name="connsiteX22" fmla="*/ 851872 w 1623397"/>
              <a:gd name="connsiteY22" fmla="*/ 57150 h 165100"/>
              <a:gd name="connsiteX23" fmla="*/ 874097 w 1623397"/>
              <a:gd name="connsiteY23" fmla="*/ 60325 h 165100"/>
              <a:gd name="connsiteX24" fmla="*/ 905847 w 1623397"/>
              <a:gd name="connsiteY24" fmla="*/ 66675 h 165100"/>
              <a:gd name="connsiteX25" fmla="*/ 982047 w 1623397"/>
              <a:gd name="connsiteY25" fmla="*/ 73025 h 165100"/>
              <a:gd name="connsiteX26" fmla="*/ 1074122 w 1623397"/>
              <a:gd name="connsiteY26" fmla="*/ 76200 h 165100"/>
              <a:gd name="connsiteX27" fmla="*/ 1121747 w 1623397"/>
              <a:gd name="connsiteY27" fmla="*/ 79375 h 165100"/>
              <a:gd name="connsiteX28" fmla="*/ 1201122 w 1623397"/>
              <a:gd name="connsiteY28" fmla="*/ 85725 h 165100"/>
              <a:gd name="connsiteX29" fmla="*/ 1229697 w 1623397"/>
              <a:gd name="connsiteY29" fmla="*/ 92075 h 165100"/>
              <a:gd name="connsiteX30" fmla="*/ 1239222 w 1623397"/>
              <a:gd name="connsiteY30" fmla="*/ 95250 h 165100"/>
              <a:gd name="connsiteX31" fmla="*/ 1261447 w 1623397"/>
              <a:gd name="connsiteY31" fmla="*/ 98425 h 165100"/>
              <a:gd name="connsiteX32" fmla="*/ 1280497 w 1623397"/>
              <a:gd name="connsiteY32" fmla="*/ 101600 h 165100"/>
              <a:gd name="connsiteX33" fmla="*/ 1363047 w 1623397"/>
              <a:gd name="connsiteY33" fmla="*/ 98425 h 165100"/>
              <a:gd name="connsiteX34" fmla="*/ 1372572 w 1623397"/>
              <a:gd name="connsiteY34" fmla="*/ 95250 h 165100"/>
              <a:gd name="connsiteX35" fmla="*/ 1401147 w 1623397"/>
              <a:gd name="connsiteY35" fmla="*/ 92075 h 165100"/>
              <a:gd name="connsiteX36" fmla="*/ 1413847 w 1623397"/>
              <a:gd name="connsiteY36" fmla="*/ 88900 h 165100"/>
              <a:gd name="connsiteX37" fmla="*/ 1451947 w 1623397"/>
              <a:gd name="connsiteY37" fmla="*/ 95250 h 165100"/>
              <a:gd name="connsiteX38" fmla="*/ 1461472 w 1623397"/>
              <a:gd name="connsiteY38" fmla="*/ 104775 h 165100"/>
              <a:gd name="connsiteX39" fmla="*/ 1474172 w 1623397"/>
              <a:gd name="connsiteY39" fmla="*/ 107950 h 165100"/>
              <a:gd name="connsiteX40" fmla="*/ 1483697 w 1623397"/>
              <a:gd name="connsiteY40" fmla="*/ 111125 h 165100"/>
              <a:gd name="connsiteX41" fmla="*/ 1518622 w 1623397"/>
              <a:gd name="connsiteY41" fmla="*/ 130175 h 165100"/>
              <a:gd name="connsiteX42" fmla="*/ 1540847 w 1623397"/>
              <a:gd name="connsiteY42" fmla="*/ 136525 h 165100"/>
              <a:gd name="connsiteX43" fmla="*/ 1569422 w 1623397"/>
              <a:gd name="connsiteY43" fmla="*/ 149225 h 165100"/>
              <a:gd name="connsiteX44" fmla="*/ 1613872 w 1623397"/>
              <a:gd name="connsiteY44" fmla="*/ 161925 h 165100"/>
              <a:gd name="connsiteX45" fmla="*/ 1623397 w 1623397"/>
              <a:gd name="connsiteY45" fmla="*/ 165100 h 16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623397" h="165100">
                <a:moveTo>
                  <a:pt x="13672" y="22225"/>
                </a:moveTo>
                <a:cubicBezTo>
                  <a:pt x="50827" y="9840"/>
                  <a:pt x="0" y="25801"/>
                  <a:pt x="102572" y="15875"/>
                </a:cubicBezTo>
                <a:cubicBezTo>
                  <a:pt x="109234" y="15230"/>
                  <a:pt x="115272" y="11642"/>
                  <a:pt x="121622" y="9525"/>
                </a:cubicBezTo>
                <a:lnTo>
                  <a:pt x="131147" y="6350"/>
                </a:lnTo>
                <a:cubicBezTo>
                  <a:pt x="134322" y="5292"/>
                  <a:pt x="137425" y="3987"/>
                  <a:pt x="140672" y="3175"/>
                </a:cubicBezTo>
                <a:lnTo>
                  <a:pt x="153372" y="0"/>
                </a:lnTo>
                <a:cubicBezTo>
                  <a:pt x="167130" y="1058"/>
                  <a:pt x="181017" y="1023"/>
                  <a:pt x="194647" y="3175"/>
                </a:cubicBezTo>
                <a:cubicBezTo>
                  <a:pt x="201259" y="4219"/>
                  <a:pt x="207133" y="8212"/>
                  <a:pt x="213697" y="9525"/>
                </a:cubicBezTo>
                <a:cubicBezTo>
                  <a:pt x="218989" y="10583"/>
                  <a:pt x="224337" y="11391"/>
                  <a:pt x="229572" y="12700"/>
                </a:cubicBezTo>
                <a:cubicBezTo>
                  <a:pt x="237990" y="14805"/>
                  <a:pt x="242691" y="18258"/>
                  <a:pt x="251797" y="19050"/>
                </a:cubicBezTo>
                <a:cubicBezTo>
                  <a:pt x="271857" y="20794"/>
                  <a:pt x="292014" y="21167"/>
                  <a:pt x="312122" y="22225"/>
                </a:cubicBezTo>
                <a:cubicBezTo>
                  <a:pt x="321647" y="23283"/>
                  <a:pt x="331244" y="23824"/>
                  <a:pt x="340697" y="25400"/>
                </a:cubicBezTo>
                <a:cubicBezTo>
                  <a:pt x="343998" y="25950"/>
                  <a:pt x="346940" y="27919"/>
                  <a:pt x="350222" y="28575"/>
                </a:cubicBezTo>
                <a:cubicBezTo>
                  <a:pt x="357560" y="30043"/>
                  <a:pt x="365084" y="30411"/>
                  <a:pt x="372447" y="31750"/>
                </a:cubicBezTo>
                <a:cubicBezTo>
                  <a:pt x="376740" y="32531"/>
                  <a:pt x="380951" y="33726"/>
                  <a:pt x="385147" y="34925"/>
                </a:cubicBezTo>
                <a:cubicBezTo>
                  <a:pt x="388365" y="35844"/>
                  <a:pt x="391379" y="37501"/>
                  <a:pt x="394672" y="38100"/>
                </a:cubicBezTo>
                <a:cubicBezTo>
                  <a:pt x="403067" y="39626"/>
                  <a:pt x="411605" y="40217"/>
                  <a:pt x="420072" y="41275"/>
                </a:cubicBezTo>
                <a:cubicBezTo>
                  <a:pt x="511364" y="35569"/>
                  <a:pt x="484517" y="35834"/>
                  <a:pt x="623272" y="41275"/>
                </a:cubicBezTo>
                <a:cubicBezTo>
                  <a:pt x="626616" y="41406"/>
                  <a:pt x="629452" y="44337"/>
                  <a:pt x="632797" y="44450"/>
                </a:cubicBezTo>
                <a:cubicBezTo>
                  <a:pt x="692039" y="46458"/>
                  <a:pt x="751330" y="46567"/>
                  <a:pt x="810597" y="47625"/>
                </a:cubicBezTo>
                <a:cubicBezTo>
                  <a:pt x="814830" y="48683"/>
                  <a:pt x="819018" y="49944"/>
                  <a:pt x="823297" y="50800"/>
                </a:cubicBezTo>
                <a:cubicBezTo>
                  <a:pt x="829610" y="52063"/>
                  <a:pt x="836063" y="52578"/>
                  <a:pt x="842347" y="53975"/>
                </a:cubicBezTo>
                <a:cubicBezTo>
                  <a:pt x="845614" y="54701"/>
                  <a:pt x="848590" y="56494"/>
                  <a:pt x="851872" y="57150"/>
                </a:cubicBezTo>
                <a:cubicBezTo>
                  <a:pt x="859210" y="58618"/>
                  <a:pt x="866689" y="59267"/>
                  <a:pt x="874097" y="60325"/>
                </a:cubicBezTo>
                <a:cubicBezTo>
                  <a:pt x="892353" y="66410"/>
                  <a:pt x="876661" y="61811"/>
                  <a:pt x="905847" y="66675"/>
                </a:cubicBezTo>
                <a:cubicBezTo>
                  <a:pt x="949421" y="73937"/>
                  <a:pt x="886654" y="69050"/>
                  <a:pt x="982047" y="73025"/>
                </a:cubicBezTo>
                <a:lnTo>
                  <a:pt x="1074122" y="76200"/>
                </a:lnTo>
                <a:cubicBezTo>
                  <a:pt x="1090016" y="76922"/>
                  <a:pt x="1105881" y="78185"/>
                  <a:pt x="1121747" y="79375"/>
                </a:cubicBezTo>
                <a:lnTo>
                  <a:pt x="1201122" y="85725"/>
                </a:lnTo>
                <a:cubicBezTo>
                  <a:pt x="1222564" y="92872"/>
                  <a:pt x="1196170" y="84625"/>
                  <a:pt x="1229697" y="92075"/>
                </a:cubicBezTo>
                <a:cubicBezTo>
                  <a:pt x="1232964" y="92801"/>
                  <a:pt x="1235940" y="94594"/>
                  <a:pt x="1239222" y="95250"/>
                </a:cubicBezTo>
                <a:cubicBezTo>
                  <a:pt x="1246560" y="96718"/>
                  <a:pt x="1254050" y="97287"/>
                  <a:pt x="1261447" y="98425"/>
                </a:cubicBezTo>
                <a:cubicBezTo>
                  <a:pt x="1267810" y="99404"/>
                  <a:pt x="1274147" y="100542"/>
                  <a:pt x="1280497" y="101600"/>
                </a:cubicBezTo>
                <a:cubicBezTo>
                  <a:pt x="1308014" y="100542"/>
                  <a:pt x="1335575" y="100320"/>
                  <a:pt x="1363047" y="98425"/>
                </a:cubicBezTo>
                <a:cubicBezTo>
                  <a:pt x="1366386" y="98195"/>
                  <a:pt x="1369271" y="95800"/>
                  <a:pt x="1372572" y="95250"/>
                </a:cubicBezTo>
                <a:cubicBezTo>
                  <a:pt x="1382025" y="93674"/>
                  <a:pt x="1391622" y="93133"/>
                  <a:pt x="1401147" y="92075"/>
                </a:cubicBezTo>
                <a:cubicBezTo>
                  <a:pt x="1405380" y="91017"/>
                  <a:pt x="1409483" y="88900"/>
                  <a:pt x="1413847" y="88900"/>
                </a:cubicBezTo>
                <a:cubicBezTo>
                  <a:pt x="1435115" y="88900"/>
                  <a:pt x="1437044" y="90282"/>
                  <a:pt x="1451947" y="95250"/>
                </a:cubicBezTo>
                <a:cubicBezTo>
                  <a:pt x="1455122" y="98425"/>
                  <a:pt x="1457573" y="102547"/>
                  <a:pt x="1461472" y="104775"/>
                </a:cubicBezTo>
                <a:cubicBezTo>
                  <a:pt x="1465261" y="106940"/>
                  <a:pt x="1469976" y="106751"/>
                  <a:pt x="1474172" y="107950"/>
                </a:cubicBezTo>
                <a:cubicBezTo>
                  <a:pt x="1477390" y="108869"/>
                  <a:pt x="1480704" y="109628"/>
                  <a:pt x="1483697" y="111125"/>
                </a:cubicBezTo>
                <a:cubicBezTo>
                  <a:pt x="1501084" y="119819"/>
                  <a:pt x="1489844" y="122980"/>
                  <a:pt x="1518622" y="130175"/>
                </a:cubicBezTo>
                <a:cubicBezTo>
                  <a:pt x="1522691" y="131192"/>
                  <a:pt x="1536292" y="134248"/>
                  <a:pt x="1540847" y="136525"/>
                </a:cubicBezTo>
                <a:cubicBezTo>
                  <a:pt x="1558583" y="145393"/>
                  <a:pt x="1542118" y="143764"/>
                  <a:pt x="1569422" y="149225"/>
                </a:cubicBezTo>
                <a:cubicBezTo>
                  <a:pt x="1595142" y="154369"/>
                  <a:pt x="1580177" y="150693"/>
                  <a:pt x="1613872" y="161925"/>
                </a:cubicBezTo>
                <a:lnTo>
                  <a:pt x="1623397" y="165100"/>
                </a:lnTo>
              </a:path>
            </a:pathLst>
          </a:custGeom>
          <a:noFill/>
          <a:ln w="28575">
            <a:solidFill>
              <a:srgbClr val="F8F8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7391735" y="481566"/>
            <a:ext cx="1643074" cy="152629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o-RO" sz="1400" b="1" dirty="0" smtClean="0"/>
          </a:p>
          <a:p>
            <a:r>
              <a:rPr lang="ro-RO" sz="1400" b="1" dirty="0" smtClean="0"/>
              <a:t>Legendă</a:t>
            </a:r>
          </a:p>
          <a:p>
            <a:endParaRPr lang="ro-RO" sz="1400" b="1" dirty="0" smtClean="0"/>
          </a:p>
          <a:p>
            <a:r>
              <a:rPr lang="ro-RO" sz="700" b="1" dirty="0" smtClean="0"/>
              <a:t>Drumuri naționale europene</a:t>
            </a:r>
          </a:p>
          <a:p>
            <a:endParaRPr lang="ro-RO" sz="700" b="1" dirty="0" smtClean="0"/>
          </a:p>
          <a:p>
            <a:r>
              <a:rPr lang="ro-RO" sz="700" b="1" dirty="0" smtClean="0"/>
              <a:t>Drumuri naționale principale</a:t>
            </a:r>
          </a:p>
          <a:p>
            <a:endParaRPr lang="ro-RO" sz="700" b="1" dirty="0" smtClean="0"/>
          </a:p>
          <a:p>
            <a:r>
              <a:rPr lang="ro-RO" sz="700" b="1" dirty="0" smtClean="0"/>
              <a:t>Drumuri naționale secundare</a:t>
            </a:r>
          </a:p>
          <a:p>
            <a:endParaRPr lang="en-US" sz="700" b="1" dirty="0"/>
          </a:p>
        </p:txBody>
      </p:sp>
      <p:sp>
        <p:nvSpPr>
          <p:cNvPr id="21" name="Rectangle 20"/>
          <p:cNvSpPr/>
          <p:nvPr/>
        </p:nvSpPr>
        <p:spPr>
          <a:xfrm>
            <a:off x="132366" y="720096"/>
            <a:ext cx="1357322" cy="11715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600" b="1" dirty="0" smtClean="0"/>
              <a:t>MINISTERUL TRANSPORTURILOR</a:t>
            </a:r>
            <a:endParaRPr lang="en-US" sz="600" b="1" dirty="0"/>
          </a:p>
        </p:txBody>
      </p:sp>
      <p:sp>
        <p:nvSpPr>
          <p:cNvPr id="22" name="Rectangle 21"/>
          <p:cNvSpPr/>
          <p:nvPr/>
        </p:nvSpPr>
        <p:spPr>
          <a:xfrm>
            <a:off x="571472" y="6414156"/>
            <a:ext cx="500066" cy="1428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600" b="1" dirty="0" smtClean="0"/>
              <a:t>CNADNR </a:t>
            </a:r>
            <a:endParaRPr lang="en-US" sz="600" b="1" dirty="0"/>
          </a:p>
        </p:txBody>
      </p:sp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332" y="5929330"/>
            <a:ext cx="466493" cy="415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5" name="Straight Connector 24"/>
          <p:cNvCxnSpPr/>
          <p:nvPr/>
        </p:nvCxnSpPr>
        <p:spPr>
          <a:xfrm>
            <a:off x="8643966" y="1293480"/>
            <a:ext cx="285752" cy="1588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8647391" y="1521320"/>
            <a:ext cx="285752" cy="15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8647391" y="1728077"/>
            <a:ext cx="285752" cy="1588"/>
          </a:xfrm>
          <a:prstGeom prst="line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Freeform 29"/>
          <p:cNvSpPr/>
          <p:nvPr/>
        </p:nvSpPr>
        <p:spPr>
          <a:xfrm>
            <a:off x="1482725" y="3138901"/>
            <a:ext cx="108378" cy="486949"/>
          </a:xfrm>
          <a:custGeom>
            <a:avLst/>
            <a:gdLst>
              <a:gd name="connsiteX0" fmla="*/ 41275 w 108378"/>
              <a:gd name="connsiteY0" fmla="*/ 486949 h 486949"/>
              <a:gd name="connsiteX1" fmla="*/ 31750 w 108378"/>
              <a:gd name="connsiteY1" fmla="*/ 483774 h 486949"/>
              <a:gd name="connsiteX2" fmla="*/ 22225 w 108378"/>
              <a:gd name="connsiteY2" fmla="*/ 464724 h 486949"/>
              <a:gd name="connsiteX3" fmla="*/ 15875 w 108378"/>
              <a:gd name="connsiteY3" fmla="*/ 455199 h 486949"/>
              <a:gd name="connsiteX4" fmla="*/ 12700 w 108378"/>
              <a:gd name="connsiteY4" fmla="*/ 445674 h 486949"/>
              <a:gd name="connsiteX5" fmla="*/ 6350 w 108378"/>
              <a:gd name="connsiteY5" fmla="*/ 436149 h 486949"/>
              <a:gd name="connsiteX6" fmla="*/ 0 w 108378"/>
              <a:gd name="connsiteY6" fmla="*/ 413924 h 486949"/>
              <a:gd name="connsiteX7" fmla="*/ 3175 w 108378"/>
              <a:gd name="connsiteY7" fmla="*/ 385349 h 486949"/>
              <a:gd name="connsiteX8" fmla="*/ 12700 w 108378"/>
              <a:gd name="connsiteY8" fmla="*/ 366299 h 486949"/>
              <a:gd name="connsiteX9" fmla="*/ 15875 w 108378"/>
              <a:gd name="connsiteY9" fmla="*/ 356774 h 486949"/>
              <a:gd name="connsiteX10" fmla="*/ 19050 w 108378"/>
              <a:gd name="connsiteY10" fmla="*/ 296449 h 486949"/>
              <a:gd name="connsiteX11" fmla="*/ 22225 w 108378"/>
              <a:gd name="connsiteY11" fmla="*/ 286924 h 486949"/>
              <a:gd name="connsiteX12" fmla="*/ 31750 w 108378"/>
              <a:gd name="connsiteY12" fmla="*/ 280574 h 486949"/>
              <a:gd name="connsiteX13" fmla="*/ 38100 w 108378"/>
              <a:gd name="connsiteY13" fmla="*/ 258349 h 486949"/>
              <a:gd name="connsiteX14" fmla="*/ 44450 w 108378"/>
              <a:gd name="connsiteY14" fmla="*/ 207549 h 486949"/>
              <a:gd name="connsiteX15" fmla="*/ 50800 w 108378"/>
              <a:gd name="connsiteY15" fmla="*/ 198024 h 486949"/>
              <a:gd name="connsiteX16" fmla="*/ 57150 w 108378"/>
              <a:gd name="connsiteY16" fmla="*/ 178974 h 486949"/>
              <a:gd name="connsiteX17" fmla="*/ 60325 w 108378"/>
              <a:gd name="connsiteY17" fmla="*/ 156749 h 486949"/>
              <a:gd name="connsiteX18" fmla="*/ 69850 w 108378"/>
              <a:gd name="connsiteY18" fmla="*/ 150399 h 486949"/>
              <a:gd name="connsiteX19" fmla="*/ 85725 w 108378"/>
              <a:gd name="connsiteY19" fmla="*/ 131349 h 486949"/>
              <a:gd name="connsiteX20" fmla="*/ 95250 w 108378"/>
              <a:gd name="connsiteY20" fmla="*/ 105949 h 486949"/>
              <a:gd name="connsiteX21" fmla="*/ 98425 w 108378"/>
              <a:gd name="connsiteY21" fmla="*/ 96424 h 486949"/>
              <a:gd name="connsiteX22" fmla="*/ 107950 w 108378"/>
              <a:gd name="connsiteY22" fmla="*/ 86899 h 486949"/>
              <a:gd name="connsiteX23" fmla="*/ 104775 w 108378"/>
              <a:gd name="connsiteY23" fmla="*/ 42449 h 486949"/>
              <a:gd name="connsiteX24" fmla="*/ 92075 w 108378"/>
              <a:gd name="connsiteY24" fmla="*/ 23399 h 486949"/>
              <a:gd name="connsiteX25" fmla="*/ 88900 w 108378"/>
              <a:gd name="connsiteY25" fmla="*/ 13874 h 486949"/>
              <a:gd name="connsiteX26" fmla="*/ 82550 w 108378"/>
              <a:gd name="connsiteY26" fmla="*/ 1174 h 486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08378" h="486949">
                <a:moveTo>
                  <a:pt x="41275" y="486949"/>
                </a:moveTo>
                <a:cubicBezTo>
                  <a:pt x="38100" y="485891"/>
                  <a:pt x="34363" y="485865"/>
                  <a:pt x="31750" y="483774"/>
                </a:cubicBezTo>
                <a:cubicBezTo>
                  <a:pt x="24167" y="477708"/>
                  <a:pt x="26060" y="472393"/>
                  <a:pt x="22225" y="464724"/>
                </a:cubicBezTo>
                <a:cubicBezTo>
                  <a:pt x="20518" y="461311"/>
                  <a:pt x="17582" y="458612"/>
                  <a:pt x="15875" y="455199"/>
                </a:cubicBezTo>
                <a:cubicBezTo>
                  <a:pt x="14378" y="452206"/>
                  <a:pt x="14197" y="448667"/>
                  <a:pt x="12700" y="445674"/>
                </a:cubicBezTo>
                <a:cubicBezTo>
                  <a:pt x="10993" y="442261"/>
                  <a:pt x="8057" y="439562"/>
                  <a:pt x="6350" y="436149"/>
                </a:cubicBezTo>
                <a:cubicBezTo>
                  <a:pt x="4073" y="431594"/>
                  <a:pt x="1017" y="417993"/>
                  <a:pt x="0" y="413924"/>
                </a:cubicBezTo>
                <a:cubicBezTo>
                  <a:pt x="1058" y="404399"/>
                  <a:pt x="1599" y="394802"/>
                  <a:pt x="3175" y="385349"/>
                </a:cubicBezTo>
                <a:cubicBezTo>
                  <a:pt x="5170" y="373378"/>
                  <a:pt x="7215" y="377270"/>
                  <a:pt x="12700" y="366299"/>
                </a:cubicBezTo>
                <a:cubicBezTo>
                  <a:pt x="14197" y="363306"/>
                  <a:pt x="14817" y="359949"/>
                  <a:pt x="15875" y="356774"/>
                </a:cubicBezTo>
                <a:cubicBezTo>
                  <a:pt x="16933" y="336666"/>
                  <a:pt x="17227" y="316502"/>
                  <a:pt x="19050" y="296449"/>
                </a:cubicBezTo>
                <a:cubicBezTo>
                  <a:pt x="19353" y="293116"/>
                  <a:pt x="20134" y="289537"/>
                  <a:pt x="22225" y="286924"/>
                </a:cubicBezTo>
                <a:cubicBezTo>
                  <a:pt x="24609" y="283944"/>
                  <a:pt x="28575" y="282691"/>
                  <a:pt x="31750" y="280574"/>
                </a:cubicBezTo>
                <a:cubicBezTo>
                  <a:pt x="33927" y="274044"/>
                  <a:pt x="37214" y="264994"/>
                  <a:pt x="38100" y="258349"/>
                </a:cubicBezTo>
                <a:cubicBezTo>
                  <a:pt x="38699" y="253857"/>
                  <a:pt x="40397" y="218356"/>
                  <a:pt x="44450" y="207549"/>
                </a:cubicBezTo>
                <a:cubicBezTo>
                  <a:pt x="45790" y="203976"/>
                  <a:pt x="49250" y="201511"/>
                  <a:pt x="50800" y="198024"/>
                </a:cubicBezTo>
                <a:cubicBezTo>
                  <a:pt x="53518" y="191907"/>
                  <a:pt x="57150" y="178974"/>
                  <a:pt x="57150" y="178974"/>
                </a:cubicBezTo>
                <a:cubicBezTo>
                  <a:pt x="58208" y="171566"/>
                  <a:pt x="57286" y="163588"/>
                  <a:pt x="60325" y="156749"/>
                </a:cubicBezTo>
                <a:cubicBezTo>
                  <a:pt x="61875" y="153262"/>
                  <a:pt x="66919" y="152842"/>
                  <a:pt x="69850" y="150399"/>
                </a:cubicBezTo>
                <a:cubicBezTo>
                  <a:pt x="79017" y="142759"/>
                  <a:pt x="79481" y="140715"/>
                  <a:pt x="85725" y="131349"/>
                </a:cubicBezTo>
                <a:cubicBezTo>
                  <a:pt x="91579" y="107934"/>
                  <a:pt x="85288" y="129193"/>
                  <a:pt x="95250" y="105949"/>
                </a:cubicBezTo>
                <a:cubicBezTo>
                  <a:pt x="96568" y="102873"/>
                  <a:pt x="96569" y="99209"/>
                  <a:pt x="98425" y="96424"/>
                </a:cubicBezTo>
                <a:cubicBezTo>
                  <a:pt x="100916" y="92688"/>
                  <a:pt x="104775" y="90074"/>
                  <a:pt x="107950" y="86899"/>
                </a:cubicBezTo>
                <a:cubicBezTo>
                  <a:pt x="106892" y="72082"/>
                  <a:pt x="108378" y="56860"/>
                  <a:pt x="104775" y="42449"/>
                </a:cubicBezTo>
                <a:cubicBezTo>
                  <a:pt x="102924" y="35045"/>
                  <a:pt x="94488" y="30639"/>
                  <a:pt x="92075" y="23399"/>
                </a:cubicBezTo>
                <a:cubicBezTo>
                  <a:pt x="91017" y="20224"/>
                  <a:pt x="90397" y="16867"/>
                  <a:pt x="88900" y="13874"/>
                </a:cubicBezTo>
                <a:cubicBezTo>
                  <a:pt x="81963" y="0"/>
                  <a:pt x="82550" y="9127"/>
                  <a:pt x="82550" y="1174"/>
                </a:cubicBezTo>
              </a:path>
            </a:pathLst>
          </a:custGeom>
          <a:ln w="28575">
            <a:solidFill>
              <a:srgbClr val="CCE5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1527175" y="3092450"/>
            <a:ext cx="38100" cy="53975"/>
          </a:xfrm>
          <a:custGeom>
            <a:avLst/>
            <a:gdLst>
              <a:gd name="connsiteX0" fmla="*/ 38100 w 38100"/>
              <a:gd name="connsiteY0" fmla="*/ 53975 h 53975"/>
              <a:gd name="connsiteX1" fmla="*/ 28575 w 38100"/>
              <a:gd name="connsiteY1" fmla="*/ 25400 h 53975"/>
              <a:gd name="connsiteX2" fmla="*/ 25400 w 38100"/>
              <a:gd name="connsiteY2" fmla="*/ 15875 h 53975"/>
              <a:gd name="connsiteX3" fmla="*/ 0 w 38100"/>
              <a:gd name="connsiteY3" fmla="*/ 0 h 53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" h="53975">
                <a:moveTo>
                  <a:pt x="38100" y="53975"/>
                </a:moveTo>
                <a:lnTo>
                  <a:pt x="28575" y="25400"/>
                </a:lnTo>
                <a:cubicBezTo>
                  <a:pt x="27517" y="22225"/>
                  <a:pt x="28185" y="17731"/>
                  <a:pt x="25400" y="15875"/>
                </a:cubicBezTo>
                <a:cubicBezTo>
                  <a:pt x="4381" y="1862"/>
                  <a:pt x="13176" y="6588"/>
                  <a:pt x="0" y="0"/>
                </a:cubicBezTo>
              </a:path>
            </a:pathLst>
          </a:custGeom>
          <a:ln w="19050">
            <a:solidFill>
              <a:srgbClr val="CCE5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1530350" y="3184525"/>
            <a:ext cx="76200" cy="111125"/>
          </a:xfrm>
          <a:custGeom>
            <a:avLst/>
            <a:gdLst>
              <a:gd name="connsiteX0" fmla="*/ 76200 w 76200"/>
              <a:gd name="connsiteY0" fmla="*/ 0 h 111125"/>
              <a:gd name="connsiteX1" fmla="*/ 69850 w 76200"/>
              <a:gd name="connsiteY1" fmla="*/ 31750 h 111125"/>
              <a:gd name="connsiteX2" fmla="*/ 60325 w 76200"/>
              <a:gd name="connsiteY2" fmla="*/ 41275 h 111125"/>
              <a:gd name="connsiteX3" fmla="*/ 57150 w 76200"/>
              <a:gd name="connsiteY3" fmla="*/ 50800 h 111125"/>
              <a:gd name="connsiteX4" fmla="*/ 34925 w 76200"/>
              <a:gd name="connsiteY4" fmla="*/ 79375 h 111125"/>
              <a:gd name="connsiteX5" fmla="*/ 25400 w 76200"/>
              <a:gd name="connsiteY5" fmla="*/ 85725 h 111125"/>
              <a:gd name="connsiteX6" fmla="*/ 6350 w 76200"/>
              <a:gd name="connsiteY6" fmla="*/ 98425 h 111125"/>
              <a:gd name="connsiteX7" fmla="*/ 0 w 76200"/>
              <a:gd name="connsiteY7" fmla="*/ 111125 h 111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200" h="111125">
                <a:moveTo>
                  <a:pt x="76200" y="0"/>
                </a:moveTo>
                <a:cubicBezTo>
                  <a:pt x="75931" y="1882"/>
                  <a:pt x="73880" y="25705"/>
                  <a:pt x="69850" y="31750"/>
                </a:cubicBezTo>
                <a:cubicBezTo>
                  <a:pt x="67359" y="35486"/>
                  <a:pt x="63500" y="38100"/>
                  <a:pt x="60325" y="41275"/>
                </a:cubicBezTo>
                <a:cubicBezTo>
                  <a:pt x="59267" y="44450"/>
                  <a:pt x="58775" y="47874"/>
                  <a:pt x="57150" y="50800"/>
                </a:cubicBezTo>
                <a:cubicBezTo>
                  <a:pt x="51046" y="61787"/>
                  <a:pt x="44500" y="71396"/>
                  <a:pt x="34925" y="79375"/>
                </a:cubicBezTo>
                <a:cubicBezTo>
                  <a:pt x="31994" y="81818"/>
                  <a:pt x="28331" y="83282"/>
                  <a:pt x="25400" y="85725"/>
                </a:cubicBezTo>
                <a:cubicBezTo>
                  <a:pt x="9545" y="98938"/>
                  <a:pt x="23089" y="92845"/>
                  <a:pt x="6350" y="98425"/>
                </a:cubicBezTo>
                <a:cubicBezTo>
                  <a:pt x="2702" y="109370"/>
                  <a:pt x="5542" y="105583"/>
                  <a:pt x="0" y="111125"/>
                </a:cubicBezTo>
              </a:path>
            </a:pathLst>
          </a:cu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3590916" y="2571744"/>
            <a:ext cx="219076" cy="259562"/>
          </a:xfrm>
          <a:custGeom>
            <a:avLst/>
            <a:gdLst>
              <a:gd name="connsiteX0" fmla="*/ 191691 w 191691"/>
              <a:gd name="connsiteY0" fmla="*/ 261937 h 261937"/>
              <a:gd name="connsiteX1" fmla="*/ 98822 w 191691"/>
              <a:gd name="connsiteY1" fmla="*/ 219075 h 261937"/>
              <a:gd name="connsiteX2" fmla="*/ 36910 w 191691"/>
              <a:gd name="connsiteY2" fmla="*/ 147637 h 261937"/>
              <a:gd name="connsiteX3" fmla="*/ 5953 w 191691"/>
              <a:gd name="connsiteY3" fmla="*/ 50006 h 261937"/>
              <a:gd name="connsiteX4" fmla="*/ 1191 w 191691"/>
              <a:gd name="connsiteY4" fmla="*/ 0 h 261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691" h="261937">
                <a:moveTo>
                  <a:pt x="191691" y="261937"/>
                </a:moveTo>
                <a:cubicBezTo>
                  <a:pt x="158155" y="250031"/>
                  <a:pt x="124619" y="238125"/>
                  <a:pt x="98822" y="219075"/>
                </a:cubicBezTo>
                <a:cubicBezTo>
                  <a:pt x="73025" y="200025"/>
                  <a:pt x="52388" y="175815"/>
                  <a:pt x="36910" y="147637"/>
                </a:cubicBezTo>
                <a:cubicBezTo>
                  <a:pt x="21432" y="119459"/>
                  <a:pt x="11906" y="74612"/>
                  <a:pt x="5953" y="50006"/>
                </a:cubicBezTo>
                <a:cubicBezTo>
                  <a:pt x="0" y="25400"/>
                  <a:pt x="595" y="12700"/>
                  <a:pt x="1191" y="0"/>
                </a:cubicBezTo>
              </a:path>
            </a:pathLst>
          </a:custGeom>
          <a:ln w="38100"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C:\Users\User\AppData\Local\Microsoft\Windows\Temporary Internet Files\Content.Outlook\Y17AMBS4\12 01 2015_A_D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0"/>
            <a:ext cx="9144000" cy="6743221"/>
          </a:xfrm>
          <a:prstGeom prst="rect">
            <a:avLst/>
          </a:prstGeom>
          <a:noFill/>
        </p:spPr>
      </p:pic>
      <p:pic>
        <p:nvPicPr>
          <p:cNvPr id="5" name="Picture 5" descr="C:\Users\adrian.olteanu\Desktop\identitate\foi_antet\logo_antet\logo_antet_MT.png"/>
          <p:cNvPicPr>
            <a:picLocks noChangeAspect="1" noChangeArrowheads="1"/>
          </p:cNvPicPr>
          <p:nvPr/>
        </p:nvPicPr>
        <p:blipFill>
          <a:blip r:embed="rId3" cstate="print"/>
          <a:srcRect r="75449"/>
          <a:stretch>
            <a:fillRect/>
          </a:stretch>
        </p:blipFill>
        <p:spPr bwMode="auto">
          <a:xfrm>
            <a:off x="217203" y="214290"/>
            <a:ext cx="642942" cy="597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150401" y="862972"/>
            <a:ext cx="1357322" cy="11715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600" b="1" dirty="0" smtClean="0"/>
              <a:t>MINISTERUL TRANSPORTURILOR</a:t>
            </a:r>
            <a:endParaRPr lang="en-US" sz="600" b="1" dirty="0"/>
          </a:p>
        </p:txBody>
      </p:sp>
      <p:sp>
        <p:nvSpPr>
          <p:cNvPr id="7" name="Rectangle 6"/>
          <p:cNvSpPr/>
          <p:nvPr/>
        </p:nvSpPr>
        <p:spPr>
          <a:xfrm>
            <a:off x="1648758" y="139994"/>
            <a:ext cx="5500726" cy="4314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400" b="1" dirty="0" smtClean="0"/>
              <a:t>SITUAȚIA AUTOSTRĂZILOR  ȘI A DRUMURILOR EXPRES CUPRINSE ÎN MPGT PROPUSE PENTRU A FI IMPLEMENTATE ÎNCEPÂND CU ANUL 2015</a:t>
            </a:r>
            <a:endParaRPr lang="en-US" sz="14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C:\Users\User\AppData\Local\Microsoft\Windows\Temporary Internet Files\Content.Outlook\Y17AMBS4\12 01 2015_A_DX_perioad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2900"/>
            <a:ext cx="9144000" cy="6457493"/>
          </a:xfrm>
          <a:prstGeom prst="rect">
            <a:avLst/>
          </a:prstGeom>
          <a:noFill/>
        </p:spPr>
      </p:pic>
      <p:pic>
        <p:nvPicPr>
          <p:cNvPr id="5" name="Picture 5" descr="C:\Users\adrian.olteanu\Desktop\identitate\foi_antet\logo_antet\logo_antet_MT.png"/>
          <p:cNvPicPr>
            <a:picLocks noChangeAspect="1" noChangeArrowheads="1"/>
          </p:cNvPicPr>
          <p:nvPr/>
        </p:nvPicPr>
        <p:blipFill>
          <a:blip r:embed="rId3" cstate="print"/>
          <a:srcRect r="75449"/>
          <a:stretch>
            <a:fillRect/>
          </a:stretch>
        </p:blipFill>
        <p:spPr bwMode="auto">
          <a:xfrm>
            <a:off x="217203" y="41186"/>
            <a:ext cx="642942" cy="597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142844" y="689868"/>
            <a:ext cx="1357322" cy="11715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600" b="1" dirty="0" smtClean="0"/>
              <a:t>MINISTERUL TRANSPORTURILOR</a:t>
            </a:r>
            <a:endParaRPr lang="en-US" sz="600" b="1" dirty="0"/>
          </a:p>
        </p:txBody>
      </p:sp>
      <p:sp>
        <p:nvSpPr>
          <p:cNvPr id="7" name="Rectangle 6"/>
          <p:cNvSpPr/>
          <p:nvPr/>
        </p:nvSpPr>
        <p:spPr>
          <a:xfrm>
            <a:off x="1648758" y="30774"/>
            <a:ext cx="5500726" cy="37719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o-RO" sz="1400" b="1" dirty="0" smtClean="0"/>
              <a:t>SITUAȚIA AUTOSTRĂZILOR  ȘI A DRUMURILOR EXPRES CUPRINSE ÎN MASTER PLANUL GENERAL DE TRANSPORT ÎN PERIOADA 2014 - 2030</a:t>
            </a:r>
            <a:endParaRPr lang="en-US" sz="14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1165</TotalTime>
  <Words>2956</Words>
  <Application>Microsoft Office PowerPoint</Application>
  <PresentationFormat>On-screen Show (4:3)</PresentationFormat>
  <Paragraphs>564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Temă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Diapozitivul 1</dc:title>
  <dc:creator>user</dc:creator>
  <cp:lastModifiedBy>Alexandra Vladescu</cp:lastModifiedBy>
  <cp:revision>134</cp:revision>
  <dcterms:created xsi:type="dcterms:W3CDTF">2015-01-10T11:20:40Z</dcterms:created>
  <dcterms:modified xsi:type="dcterms:W3CDTF">2015-01-13T11:11:13Z</dcterms:modified>
</cp:coreProperties>
</file>